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0" r:id="rId2"/>
    <p:sldMasterId id="2147483662" r:id="rId3"/>
  </p:sldMasterIdLst>
  <p:notesMasterIdLst>
    <p:notesMasterId r:id="rId45"/>
  </p:notesMasterIdLst>
  <p:handoutMasterIdLst>
    <p:handoutMasterId r:id="rId46"/>
  </p:handoutMasterIdLst>
  <p:sldIdLst>
    <p:sldId id="256" r:id="rId4"/>
    <p:sldId id="264" r:id="rId5"/>
    <p:sldId id="351" r:id="rId6"/>
    <p:sldId id="266" r:id="rId7"/>
    <p:sldId id="267" r:id="rId8"/>
    <p:sldId id="352" r:id="rId9"/>
    <p:sldId id="338" r:id="rId10"/>
    <p:sldId id="269" r:id="rId11"/>
    <p:sldId id="339" r:id="rId12"/>
    <p:sldId id="287" r:id="rId13"/>
    <p:sldId id="288" r:id="rId14"/>
    <p:sldId id="354" r:id="rId15"/>
    <p:sldId id="353" r:id="rId16"/>
    <p:sldId id="358" r:id="rId17"/>
    <p:sldId id="359" r:id="rId18"/>
    <p:sldId id="355" r:id="rId19"/>
    <p:sldId id="356" r:id="rId20"/>
    <p:sldId id="357" r:id="rId21"/>
    <p:sldId id="360" r:id="rId22"/>
    <p:sldId id="361" r:id="rId23"/>
    <p:sldId id="362" r:id="rId24"/>
    <p:sldId id="363" r:id="rId25"/>
    <p:sldId id="340" r:id="rId26"/>
    <p:sldId id="341" r:id="rId27"/>
    <p:sldId id="342" r:id="rId28"/>
    <p:sldId id="343" r:id="rId29"/>
    <p:sldId id="344" r:id="rId30"/>
    <p:sldId id="345" r:id="rId31"/>
    <p:sldId id="346" r:id="rId32"/>
    <p:sldId id="364" r:id="rId33"/>
    <p:sldId id="347" r:id="rId34"/>
    <p:sldId id="348" r:id="rId35"/>
    <p:sldId id="349" r:id="rId36"/>
    <p:sldId id="350" r:id="rId37"/>
    <p:sldId id="333" r:id="rId38"/>
    <p:sldId id="336" r:id="rId39"/>
    <p:sldId id="335" r:id="rId40"/>
    <p:sldId id="337" r:id="rId41"/>
    <p:sldId id="330" r:id="rId42"/>
    <p:sldId id="260" r:id="rId43"/>
    <p:sldId id="261" r:id="rId4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635"/>
    <a:srgbClr val="29384C"/>
    <a:srgbClr val="3D5472"/>
    <a:srgbClr val="527098"/>
    <a:srgbClr val="FEC523"/>
    <a:srgbClr val="022133"/>
    <a:srgbClr val="033E60"/>
    <a:srgbClr val="057CC1"/>
    <a:srgbClr val="FF9407"/>
    <a:srgbClr val="013A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270" autoAdjust="0"/>
    <p:restoredTop sz="94660" autoAdjust="0"/>
  </p:normalViewPr>
  <p:slideViewPr>
    <p:cSldViewPr snapToGrid="0" snapToObjects="1">
      <p:cViewPr varScale="1">
        <p:scale>
          <a:sx n="173" d="100"/>
          <a:sy n="173" d="100"/>
        </p:scale>
        <p:origin x="174" y="69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0845176-A105-D341-A5E0-1294E1A0FFE5}" type="datetimeFigureOut">
              <a:rPr lang="en-US" smtClean="0"/>
              <a:pPr/>
              <a:t>10/7/2015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F05AA56-D154-3749-9B92-00ADA0BE9C37}" type="slidenum">
              <a:rPr lang="en-US" smtClean="0"/>
              <a:pPr/>
              <a:t>‹#›</a:t>
            </a:fld>
            <a:endParaRPr lang="en-US" dirty="0"/>
          </a:p>
        </p:txBody>
      </p:sp>
    </p:spTree>
    <p:extLst>
      <p:ext uri="{BB962C8B-B14F-4D97-AF65-F5344CB8AC3E}">
        <p14:creationId xmlns:p14="http://schemas.microsoft.com/office/powerpoint/2010/main" val="213908971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5706E6-6A5F-AE4B-801F-2A34364CD371}" type="datetimeFigureOut">
              <a:rPr lang="en-US" smtClean="0"/>
              <a:pPr/>
              <a:t>10/7/2015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178B75-A691-EA4F-B215-437ECD8202D9}" type="slidenum">
              <a:rPr lang="en-US" smtClean="0"/>
              <a:pPr/>
              <a:t>‹#›</a:t>
            </a:fld>
            <a:endParaRPr lang="en-US" dirty="0"/>
          </a:p>
        </p:txBody>
      </p:sp>
    </p:spTree>
    <p:extLst>
      <p:ext uri="{BB962C8B-B14F-4D97-AF65-F5344CB8AC3E}">
        <p14:creationId xmlns:p14="http://schemas.microsoft.com/office/powerpoint/2010/main" val="83838785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3A5C127-CB05-47B6-8D1E-7BC74A68F508}" type="datetime8">
              <a:rPr lang="en-US" smtClean="0"/>
              <a:t>10/7/2015 8:34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046151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US" baseline="0" dirty="0" smtClean="0"/>
              <a:t>Ask messages for Add on the Fly functionality cannot be supported.  Our implementation strategy is to not allow AOF and instead return error that ID is invalid.</a:t>
            </a:r>
          </a:p>
          <a:p>
            <a:endParaRPr lang="en-US" dirty="0"/>
          </a:p>
        </p:txBody>
      </p:sp>
      <p:sp>
        <p:nvSpPr>
          <p:cNvPr id="4" name="Slide Number Placeholder 3"/>
          <p:cNvSpPr>
            <a:spLocks noGrp="1"/>
          </p:cNvSpPr>
          <p:nvPr>
            <p:ph type="sldNum" sz="quarter" idx="10"/>
          </p:nvPr>
        </p:nvSpPr>
        <p:spPr/>
        <p:txBody>
          <a:bodyPr/>
          <a:lstStyle/>
          <a:p>
            <a:fld id="{58CA516A-C680-4657-90A2-D61F51F09B31}" type="slidenum">
              <a:rPr lang="en-US" smtClean="0"/>
              <a:t>26</a:t>
            </a:fld>
            <a:endParaRPr lang="en-US"/>
          </a:p>
        </p:txBody>
      </p:sp>
    </p:spTree>
    <p:extLst>
      <p:ext uri="{BB962C8B-B14F-4D97-AF65-F5344CB8AC3E}">
        <p14:creationId xmlns:p14="http://schemas.microsoft.com/office/powerpoint/2010/main" val="94114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There are times in the application when we give Warning_Dialog messages as a warning only but the user is allowed to continue with creating a document.</a:t>
            </a:r>
          </a:p>
          <a:p>
            <a:r>
              <a:rPr lang="en-US" baseline="0" dirty="0" smtClean="0"/>
              <a:t>For instance, Entering a Sales Invoice will check the Document Date to see if it is valid.  If it is not, you can select to continue and save the document but you will not be able to post.</a:t>
            </a:r>
          </a:p>
          <a:p>
            <a:r>
              <a:rPr lang="en-US" baseline="0" dirty="0" smtClean="0"/>
              <a:t>We have implemented a way to return warnings through the service for these situations, but will not fail the saving of a transaction.  Post would fail.</a:t>
            </a:r>
          </a:p>
          <a:p>
            <a:endParaRPr lang="en-US" dirty="0"/>
          </a:p>
        </p:txBody>
      </p:sp>
      <p:sp>
        <p:nvSpPr>
          <p:cNvPr id="4" name="Slide Number Placeholder 3"/>
          <p:cNvSpPr>
            <a:spLocks noGrp="1"/>
          </p:cNvSpPr>
          <p:nvPr>
            <p:ph type="sldNum" sz="quarter" idx="10"/>
          </p:nvPr>
        </p:nvSpPr>
        <p:spPr/>
        <p:txBody>
          <a:bodyPr/>
          <a:lstStyle/>
          <a:p>
            <a:fld id="{58CA516A-C680-4657-90A2-D61F51F09B31}" type="slidenum">
              <a:rPr lang="en-US" smtClean="0"/>
              <a:t>27</a:t>
            </a:fld>
            <a:endParaRPr lang="en-US"/>
          </a:p>
        </p:txBody>
      </p:sp>
    </p:spTree>
    <p:extLst>
      <p:ext uri="{BB962C8B-B14F-4D97-AF65-F5344CB8AC3E}">
        <p14:creationId xmlns:p14="http://schemas.microsoft.com/office/powerpoint/2010/main" val="4255324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TraceAdd can be used in most cases as it supports retrieving the warning message or get message and will automatically do substitution.</a:t>
            </a:r>
          </a:p>
          <a:p>
            <a:r>
              <a:rPr lang="en-US" baseline="0" dirty="0" smtClean="0"/>
              <a:t>There are times when a message is not available as a get or warning so calling Trace of form Trace can be used.</a:t>
            </a:r>
          </a:p>
          <a:p>
            <a:r>
              <a:rPr lang="en-US" baseline="0" dirty="0" smtClean="0"/>
              <a:t>Logs the same information:</a:t>
            </a:r>
          </a:p>
          <a:p>
            <a:r>
              <a:rPr lang="en-US" baseline="0" dirty="0" smtClean="0"/>
              <a:t>	Severity – TRACE_FAILURE, TRACE_WARNING, OKAY</a:t>
            </a:r>
          </a:p>
          <a:p>
            <a:r>
              <a:rPr lang="en-US" baseline="0" dirty="0" smtClean="0"/>
              <a:t>	Method Name – script name or field name where error occurred</a:t>
            </a:r>
          </a:p>
          <a:p>
            <a:r>
              <a:rPr lang="en-US" baseline="0" dirty="0" smtClean="0"/>
              <a:t>	Message – In this case using Exception_Message() to pull the exception that was thrown by </a:t>
            </a:r>
            <a:r>
              <a:rPr lang="en-US" baseline="0" dirty="0" err="1" smtClean="0"/>
              <a:t>Dex</a:t>
            </a:r>
            <a:endParaRPr lang="en-US" baseline="0" dirty="0" smtClean="0"/>
          </a:p>
          <a:p>
            <a:r>
              <a:rPr lang="en-US" baseline="0" dirty="0" smtClean="0"/>
              <a:t>	Error Type – optional parameter which defaults to Field.</a:t>
            </a:r>
          </a:p>
          <a:p>
            <a:r>
              <a:rPr lang="en-US" baseline="0" dirty="0" smtClean="0"/>
              <a:t>		ERROR_TYPE_INTERNAL</a:t>
            </a:r>
          </a:p>
          <a:p>
            <a:r>
              <a:rPr lang="en-US" baseline="0" dirty="0" smtClean="0"/>
              <a:t>		ERROR_TYPE_BAD_REQUEST</a:t>
            </a:r>
          </a:p>
          <a:p>
            <a:r>
              <a:rPr lang="en-US" baseline="0" dirty="0" smtClean="0"/>
              <a:t>		ERROR_TYPE_FIELD</a:t>
            </a:r>
          </a:p>
          <a:p>
            <a:r>
              <a:rPr lang="en-US" baseline="0" dirty="0" smtClean="0"/>
              <a:t>		ERROR_TYPE_RESOURCE_NOT_FOUND</a:t>
            </a:r>
            <a:endParaRPr lang="en-US" dirty="0"/>
          </a:p>
        </p:txBody>
      </p:sp>
      <p:sp>
        <p:nvSpPr>
          <p:cNvPr id="4" name="Slide Number Placeholder 3"/>
          <p:cNvSpPr>
            <a:spLocks noGrp="1"/>
          </p:cNvSpPr>
          <p:nvPr>
            <p:ph type="sldNum" sz="quarter" idx="10"/>
          </p:nvPr>
        </p:nvSpPr>
        <p:spPr/>
        <p:txBody>
          <a:bodyPr/>
          <a:lstStyle/>
          <a:p>
            <a:fld id="{58CA516A-C680-4657-90A2-D61F51F09B31}" type="slidenum">
              <a:rPr lang="en-US" smtClean="0"/>
              <a:t>28</a:t>
            </a:fld>
            <a:endParaRPr lang="en-US"/>
          </a:p>
        </p:txBody>
      </p:sp>
    </p:spTree>
    <p:extLst>
      <p:ext uri="{BB962C8B-B14F-4D97-AF65-F5344CB8AC3E}">
        <p14:creationId xmlns:p14="http://schemas.microsoft.com/office/powerpoint/2010/main" val="3986193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Move on to actual code for examples of service procedures</a:t>
            </a:r>
          </a:p>
          <a:p>
            <a:r>
              <a:rPr lang="en-US" baseline="0" dirty="0" smtClean="0"/>
              <a:t>Demo Create/Get/Delete</a:t>
            </a:r>
          </a:p>
          <a:p>
            <a:r>
              <a:rPr lang="en-US" baseline="0" dirty="0" smtClean="0"/>
              <a:t>Have demo with errors</a:t>
            </a:r>
          </a:p>
          <a:p>
            <a:r>
              <a:rPr lang="en-US" baseline="0" dirty="0" smtClean="0"/>
              <a:t>Show Response file and log files</a:t>
            </a:r>
          </a:p>
          <a:p>
            <a:endParaRPr lang="en-US" dirty="0"/>
          </a:p>
          <a:p>
            <a:r>
              <a:rPr lang="en-US" baseline="0" dirty="0" smtClean="0"/>
              <a:t>Show the c#</a:t>
            </a:r>
            <a:r>
              <a:rPr lang="en-US" dirty="0" smtClean="0"/>
              <a:t> classes for </a:t>
            </a:r>
            <a:r>
              <a:rPr lang="en-US" dirty="0" err="1" smtClean="0"/>
              <a:t>IVTrx</a:t>
            </a:r>
            <a:r>
              <a:rPr lang="en-US" dirty="0" smtClean="0"/>
              <a:t>, point out how the list generic are used to store the one-to-many relationships.</a:t>
            </a:r>
          </a:p>
          <a:p>
            <a:endParaRPr lang="en-US" dirty="0"/>
          </a:p>
          <a:p>
            <a:r>
              <a:rPr lang="en-US" dirty="0" smtClean="0"/>
              <a:t>Show the c# </a:t>
            </a:r>
            <a:r>
              <a:rPr lang="en-US" dirty="0" err="1" smtClean="0"/>
              <a:t>InventoryLine</a:t>
            </a:r>
            <a:r>
              <a:rPr lang="en-US" dirty="0" smtClean="0"/>
              <a:t> Class and mention that the </a:t>
            </a:r>
            <a:r>
              <a:rPr lang="en-US" dirty="0" err="1" smtClean="0"/>
              <a:t>AccountIndexs</a:t>
            </a:r>
            <a:r>
              <a:rPr lang="en-US" dirty="0" smtClean="0"/>
              <a:t> are bound to actual columns in the table and </a:t>
            </a:r>
            <a:r>
              <a:rPr lang="en-US" dirty="0" err="1" smtClean="0"/>
              <a:t>AccountNumberStrings</a:t>
            </a:r>
            <a:r>
              <a:rPr lang="en-US" dirty="0" smtClean="0"/>
              <a:t> are just convenience methods.</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8CA516A-C680-4657-90A2-D61F51F09B31}" type="slidenum">
              <a:rPr lang="en-US" smtClean="0"/>
              <a:t>29</a:t>
            </a:fld>
            <a:endParaRPr lang="en-US"/>
          </a:p>
        </p:txBody>
      </p:sp>
    </p:spTree>
    <p:extLst>
      <p:ext uri="{BB962C8B-B14F-4D97-AF65-F5344CB8AC3E}">
        <p14:creationId xmlns:p14="http://schemas.microsoft.com/office/powerpoint/2010/main" val="933872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68410" y="4476581"/>
            <a:ext cx="5618480" cy="4189095"/>
          </a:xfrm>
        </p:spPr>
        <p:txBody>
          <a:bodyPr/>
          <a:lstStyle/>
          <a:p>
            <a:r>
              <a:rPr lang="en-US" dirty="0" smtClean="0"/>
              <a:t>We’ve seen </a:t>
            </a:r>
            <a:r>
              <a:rPr lang="en-US" dirty="0" err="1" smtClean="0"/>
              <a:t>mashups</a:t>
            </a:r>
            <a:r>
              <a:rPr lang="en-US" dirty="0" smtClean="0"/>
              <a:t> using web services, data is pulled from multiple REST services, ex CRM, GP, UPS, WMS.</a:t>
            </a:r>
          </a:p>
          <a:p>
            <a:endParaRPr lang="en-US" dirty="0"/>
          </a:p>
          <a:p>
            <a:r>
              <a:rPr lang="en-US" dirty="0" smtClean="0"/>
              <a:t>As an example Item, over the years we had started to separate our business logic into form\</a:t>
            </a:r>
            <a:r>
              <a:rPr lang="en-US" dirty="0" err="1" smtClean="0"/>
              <a:t>IV_Item</a:t>
            </a:r>
            <a:r>
              <a:rPr lang="en-US" dirty="0" smtClean="0"/>
              <a:t>.   We had the getters already written for the most part, however we had only about 30 out of 85 setters written.  So we decided to finish writing the rest of the 50 or so setters in </a:t>
            </a:r>
            <a:r>
              <a:rPr lang="en-US" dirty="0" err="1" smtClean="0"/>
              <a:t>IV_Item</a:t>
            </a:r>
            <a:r>
              <a:rPr lang="en-US" dirty="0" smtClean="0"/>
              <a:t>.</a:t>
            </a:r>
            <a:endParaRPr lang="en-US" dirty="0"/>
          </a:p>
          <a:p>
            <a:endParaRPr lang="en-US" dirty="0" smtClean="0"/>
          </a:p>
          <a:p>
            <a:r>
              <a:rPr lang="en-US" dirty="0" smtClean="0"/>
              <a:t>Up until now separating our business logic from the presentation was more or less an academic undertaking as the business logic was not readily useable.  Now with SBA it very useable from an external app.</a:t>
            </a:r>
            <a:endParaRPr lang="en-US" dirty="0"/>
          </a:p>
        </p:txBody>
      </p:sp>
      <p:sp>
        <p:nvSpPr>
          <p:cNvPr id="4" name="Slide Number Placeholder 3"/>
          <p:cNvSpPr>
            <a:spLocks noGrp="1"/>
          </p:cNvSpPr>
          <p:nvPr>
            <p:ph type="sldNum" sz="quarter" idx="10"/>
          </p:nvPr>
        </p:nvSpPr>
        <p:spPr/>
        <p:txBody>
          <a:bodyPr/>
          <a:lstStyle/>
          <a:p>
            <a:fld id="{58CA516A-C680-4657-90A2-D61F51F09B31}" type="slidenum">
              <a:rPr lang="en-US" smtClean="0"/>
              <a:t>31</a:t>
            </a:fld>
            <a:endParaRPr lang="en-US"/>
          </a:p>
        </p:txBody>
      </p:sp>
    </p:spTree>
    <p:extLst>
      <p:ext uri="{BB962C8B-B14F-4D97-AF65-F5344CB8AC3E}">
        <p14:creationId xmlns:p14="http://schemas.microsoft.com/office/powerpoint/2010/main" val="2589504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8CA516A-C680-4657-90A2-D61F51F09B31}" type="slidenum">
              <a:rPr lang="en-US" smtClean="0"/>
              <a:t>33</a:t>
            </a:fld>
            <a:endParaRPr lang="en-US"/>
          </a:p>
        </p:txBody>
      </p:sp>
    </p:spTree>
    <p:extLst>
      <p:ext uri="{BB962C8B-B14F-4D97-AF65-F5344CB8AC3E}">
        <p14:creationId xmlns:p14="http://schemas.microsoft.com/office/powerpoint/2010/main" val="21688060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creating an item.</a:t>
            </a:r>
            <a:endParaRPr lang="en-US" dirty="0"/>
          </a:p>
        </p:txBody>
      </p:sp>
      <p:sp>
        <p:nvSpPr>
          <p:cNvPr id="4" name="Slide Number Placeholder 3"/>
          <p:cNvSpPr>
            <a:spLocks noGrp="1"/>
          </p:cNvSpPr>
          <p:nvPr>
            <p:ph type="sldNum" sz="quarter" idx="10"/>
          </p:nvPr>
        </p:nvSpPr>
        <p:spPr/>
        <p:txBody>
          <a:bodyPr/>
          <a:lstStyle/>
          <a:p>
            <a:fld id="{58CA516A-C680-4657-90A2-D61F51F09B31}" type="slidenum">
              <a:rPr lang="en-US" smtClean="0"/>
              <a:t>34</a:t>
            </a:fld>
            <a:endParaRPr lang="en-US"/>
          </a:p>
        </p:txBody>
      </p:sp>
    </p:spTree>
    <p:extLst>
      <p:ext uri="{BB962C8B-B14F-4D97-AF65-F5344CB8AC3E}">
        <p14:creationId xmlns:p14="http://schemas.microsoft.com/office/powerpoint/2010/main" val="3314985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3A5C127-CB05-47B6-8D1E-7BC74A68F508}" type="datetime8">
              <a:rPr lang="en-US" smtClean="0"/>
              <a:t>10/7/2015 8:34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20769346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Convergence 2015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10/7/2015 8:34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583900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Convergence 2015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10/7/2015 8:34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2977593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3C1306-16BA-411C-8BF8-36EBB25AEFA6}" type="slidenum">
              <a:rPr lang="en-US" smtClean="0"/>
              <a:t>14</a:t>
            </a:fld>
            <a:endParaRPr lang="en-US" dirty="0"/>
          </a:p>
        </p:txBody>
      </p:sp>
    </p:spTree>
    <p:extLst>
      <p:ext uri="{BB962C8B-B14F-4D97-AF65-F5344CB8AC3E}">
        <p14:creationId xmlns:p14="http://schemas.microsoft.com/office/powerpoint/2010/main" val="3666707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Convergence 2015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10/7/2015 8:34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3483939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0EC29EE-A8AD-4CE0-9C0B-116E0D4D7533}" type="datetime8">
              <a:rPr lang="en-US" smtClean="0"/>
              <a:t>10/7/2015 8:34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3758418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.Net</a:t>
            </a:r>
            <a:r>
              <a:rPr lang="en-US" baseline="0" dirty="0" smtClean="0"/>
              <a:t> Object</a:t>
            </a:r>
            <a:endParaRPr lang="en-US" dirty="0" smtClean="0"/>
          </a:p>
          <a:p>
            <a:r>
              <a:rPr lang="en-US" dirty="0" smtClean="0"/>
              <a:t>Show example of customer</a:t>
            </a:r>
            <a:r>
              <a:rPr lang="en-US" baseline="0" dirty="0" smtClean="0"/>
              <a:t> class in VS, discuss the implementation approach we used</a:t>
            </a:r>
            <a:endParaRPr lang="en-US" dirty="0" smtClean="0"/>
          </a:p>
          <a:p>
            <a:r>
              <a:rPr lang="en-US" dirty="0" smtClean="0"/>
              <a:t>Wrapped window</a:t>
            </a:r>
          </a:p>
          <a:p>
            <a:r>
              <a:rPr lang="en-US" dirty="0" err="1" smtClean="0"/>
              <a:t>Warning_Dialogs</a:t>
            </a:r>
            <a:r>
              <a:rPr lang="en-US" dirty="0" smtClean="0"/>
              <a:t>, warning statements</a:t>
            </a:r>
            <a:r>
              <a:rPr lang="en-US" baseline="0" dirty="0" smtClean="0"/>
              <a:t> and error statements should not be issued because through the services there will be no user interaction.</a:t>
            </a:r>
          </a:p>
          <a:p>
            <a:r>
              <a:rPr lang="en-US" baseline="0" dirty="0" smtClean="0"/>
              <a:t>Ask messages that are need confirmation of an action to continue can be replaced with a default action.</a:t>
            </a:r>
          </a:p>
          <a:p>
            <a:r>
              <a:rPr lang="en-US" baseline="0" dirty="0" smtClean="0"/>
              <a:t>Ask messages for Add on the Fly functionality cannot be supported.  Our implementation strategy is to not allow AOF and instead return error that ID is invalid.</a:t>
            </a:r>
          </a:p>
          <a:p>
            <a:endParaRPr lang="en-US" dirty="0"/>
          </a:p>
        </p:txBody>
      </p:sp>
      <p:sp>
        <p:nvSpPr>
          <p:cNvPr id="4" name="Slide Number Placeholder 3"/>
          <p:cNvSpPr>
            <a:spLocks noGrp="1"/>
          </p:cNvSpPr>
          <p:nvPr>
            <p:ph type="sldNum" sz="quarter" idx="10"/>
          </p:nvPr>
        </p:nvSpPr>
        <p:spPr/>
        <p:txBody>
          <a:bodyPr/>
          <a:lstStyle/>
          <a:p>
            <a:fld id="{58CA516A-C680-4657-90A2-D61F51F09B31}" type="slidenum">
              <a:rPr lang="en-US" smtClean="0"/>
              <a:t>23</a:t>
            </a:fld>
            <a:endParaRPr lang="en-US"/>
          </a:p>
        </p:txBody>
      </p:sp>
    </p:spTree>
    <p:extLst>
      <p:ext uri="{BB962C8B-B14F-4D97-AF65-F5344CB8AC3E}">
        <p14:creationId xmlns:p14="http://schemas.microsoft.com/office/powerpoint/2010/main" val="20180262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example of how wrap</a:t>
            </a:r>
            <a:r>
              <a:rPr lang="en-US" baseline="0" dirty="0" smtClean="0"/>
              <a:t> a call to Warning_Dialog so that it will not be given when running in service mode.</a:t>
            </a:r>
          </a:p>
          <a:p>
            <a:r>
              <a:rPr lang="en-US" baseline="0" dirty="0" smtClean="0"/>
              <a:t>TraceAdd supports WARNING_MESSAGE or GET_MESSAGE and will retrieve the appropriate message.</a:t>
            </a:r>
          </a:p>
          <a:p>
            <a:r>
              <a:rPr lang="en-US" baseline="0" dirty="0" smtClean="0"/>
              <a:t>Note that TraceAdd also supports handling the substitution on the message being passed.</a:t>
            </a:r>
          </a:p>
          <a:p>
            <a:r>
              <a:rPr lang="en-US" baseline="0" dirty="0" smtClean="0"/>
              <a:t>Restart field should never be included in the Service Mode section as that will cause issues from the service.</a:t>
            </a:r>
            <a:endParaRPr lang="en-US" dirty="0"/>
          </a:p>
        </p:txBody>
      </p:sp>
      <p:sp>
        <p:nvSpPr>
          <p:cNvPr id="4" name="Slide Number Placeholder 3"/>
          <p:cNvSpPr>
            <a:spLocks noGrp="1"/>
          </p:cNvSpPr>
          <p:nvPr>
            <p:ph type="sldNum" sz="quarter" idx="10"/>
          </p:nvPr>
        </p:nvSpPr>
        <p:spPr/>
        <p:txBody>
          <a:bodyPr/>
          <a:lstStyle/>
          <a:p>
            <a:fld id="{58CA516A-C680-4657-90A2-D61F51F09B31}" type="slidenum">
              <a:rPr lang="en-US" smtClean="0"/>
              <a:t>24</a:t>
            </a:fld>
            <a:endParaRPr lang="en-US"/>
          </a:p>
        </p:txBody>
      </p:sp>
    </p:spTree>
    <p:extLst>
      <p:ext uri="{BB962C8B-B14F-4D97-AF65-F5344CB8AC3E}">
        <p14:creationId xmlns:p14="http://schemas.microsoft.com/office/powerpoint/2010/main" val="37466450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example</a:t>
            </a:r>
            <a:r>
              <a:rPr lang="en-US" baseline="0" dirty="0" smtClean="0"/>
              <a:t> where a message is given to the user to confirm the action they want to take.</a:t>
            </a:r>
          </a:p>
          <a:p>
            <a:r>
              <a:rPr lang="en-US" baseline="0" dirty="0" smtClean="0"/>
              <a:t>From the service, select the action that would be best as the default action and automatically do it.</a:t>
            </a:r>
          </a:p>
        </p:txBody>
      </p:sp>
      <p:sp>
        <p:nvSpPr>
          <p:cNvPr id="4" name="Slide Number Placeholder 3"/>
          <p:cNvSpPr>
            <a:spLocks noGrp="1"/>
          </p:cNvSpPr>
          <p:nvPr>
            <p:ph type="sldNum" sz="quarter" idx="10"/>
          </p:nvPr>
        </p:nvSpPr>
        <p:spPr/>
        <p:txBody>
          <a:bodyPr/>
          <a:lstStyle/>
          <a:p>
            <a:fld id="{58CA516A-C680-4657-90A2-D61F51F09B31}" type="slidenum">
              <a:rPr lang="en-US" smtClean="0"/>
              <a:t>25</a:t>
            </a:fld>
            <a:endParaRPr lang="en-US"/>
          </a:p>
        </p:txBody>
      </p:sp>
    </p:spTree>
    <p:extLst>
      <p:ext uri="{BB962C8B-B14F-4D97-AF65-F5344CB8AC3E}">
        <p14:creationId xmlns:p14="http://schemas.microsoft.com/office/powerpoint/2010/main" val="16229192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reno.jpg"/>
          <p:cNvPicPr>
            <a:picLocks noChangeAspect="1"/>
          </p:cNvPicPr>
          <p:nvPr userDrawn="1"/>
        </p:nvPicPr>
        <p:blipFill>
          <a:blip r:embed="rId2"/>
          <a:stretch>
            <a:fillRect/>
          </a:stretch>
        </p:blipFill>
        <p:spPr>
          <a:xfrm>
            <a:off x="0" y="0"/>
            <a:ext cx="9144000" cy="51435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56577" y="236835"/>
            <a:ext cx="1731645" cy="762000"/>
          </a:xfrm>
          <a:prstGeom prst="rect">
            <a:avLst/>
          </a:prstGeom>
        </p:spPr>
      </p:pic>
      <p:pic>
        <p:nvPicPr>
          <p:cNvPr id="17" name="Picture 16"/>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319482" y="629138"/>
            <a:ext cx="1676400" cy="558800"/>
          </a:xfrm>
          <a:prstGeom prst="rect">
            <a:avLst/>
          </a:prstGeom>
        </p:spPr>
      </p:pic>
      <p:sp>
        <p:nvSpPr>
          <p:cNvPr id="2" name="Title 1"/>
          <p:cNvSpPr>
            <a:spLocks noGrp="1"/>
          </p:cNvSpPr>
          <p:nvPr>
            <p:ph type="ctrTitle"/>
          </p:nvPr>
        </p:nvSpPr>
        <p:spPr>
          <a:xfrm>
            <a:off x="770464" y="1709082"/>
            <a:ext cx="7772400" cy="1102519"/>
          </a:xfrm>
        </p:spPr>
        <p:txBody>
          <a:bodyPr>
            <a:normAutofit/>
          </a:bodyPr>
          <a:lstStyle>
            <a:lvl1pPr algn="ctr">
              <a:defRPr sz="3200" b="0" cap="all">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4064195"/>
            <a:ext cx="6400800" cy="260350"/>
          </a:xfrm>
        </p:spPr>
        <p:txBody>
          <a:bodyPr>
            <a:noAutofit/>
          </a:bodyPr>
          <a:lstStyle>
            <a:lvl1pPr marL="0" indent="0" algn="ctr">
              <a:buNone/>
              <a:defRPr sz="2200" b="0" i="0">
                <a:solidFill>
                  <a:schemeClr val="bg1">
                    <a:lumMod val="65000"/>
                  </a:schemeClr>
                </a:solidFill>
                <a:latin typeface="Calibri"/>
                <a:cs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1" name="Rectangle 10"/>
          <p:cNvSpPr/>
          <p:nvPr userDrawn="1"/>
        </p:nvSpPr>
        <p:spPr>
          <a:xfrm>
            <a:off x="0" y="1157458"/>
            <a:ext cx="9144000" cy="91440"/>
          </a:xfrm>
          <a:prstGeom prst="rect">
            <a:avLst/>
          </a:prstGeom>
          <a:solidFill>
            <a:srgbClr val="FEC5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p:cNvSpPr/>
          <p:nvPr userDrawn="1"/>
        </p:nvSpPr>
        <p:spPr>
          <a:xfrm>
            <a:off x="0" y="3894663"/>
            <a:ext cx="9144000" cy="91440"/>
          </a:xfrm>
          <a:prstGeom prst="rect">
            <a:avLst/>
          </a:prstGeom>
          <a:solidFill>
            <a:srgbClr val="FEC5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Oval 8"/>
          <p:cNvSpPr/>
          <p:nvPr userDrawn="1"/>
        </p:nvSpPr>
        <p:spPr>
          <a:xfrm>
            <a:off x="6415717" y="699115"/>
            <a:ext cx="830938" cy="830938"/>
          </a:xfrm>
          <a:prstGeom prst="ellipse">
            <a:avLst/>
          </a:prstGeom>
          <a:solidFill>
            <a:srgbClr val="3D5472"/>
          </a:solidFill>
          <a:ln>
            <a:solidFill>
              <a:srgbClr val="D4D4D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13A48"/>
              </a:solidFill>
            </a:endParaRPr>
          </a:p>
        </p:txBody>
      </p:sp>
      <p:pic>
        <p:nvPicPr>
          <p:cNvPr id="15" name="Picture 14" descr="white_twitter.png"/>
          <p:cNvPicPr>
            <a:picLocks noChangeAspect="1"/>
          </p:cNvPicPr>
          <p:nvPr userDrawn="1"/>
        </p:nvPicPr>
        <p:blipFill>
          <a:blip r:embed="rId5"/>
          <a:stretch>
            <a:fillRect/>
          </a:stretch>
        </p:blipFill>
        <p:spPr>
          <a:xfrm>
            <a:off x="6682251" y="797857"/>
            <a:ext cx="302748" cy="302748"/>
          </a:xfrm>
          <a:prstGeom prst="rect">
            <a:avLst/>
          </a:prstGeom>
        </p:spPr>
      </p:pic>
      <p:sp>
        <p:nvSpPr>
          <p:cNvPr id="16" name="TextBox 15"/>
          <p:cNvSpPr txBox="1"/>
          <p:nvPr userDrawn="1"/>
        </p:nvSpPr>
        <p:spPr>
          <a:xfrm>
            <a:off x="6417790" y="1136292"/>
            <a:ext cx="853587" cy="205184"/>
          </a:xfrm>
          <a:prstGeom prst="rect">
            <a:avLst/>
          </a:prstGeom>
          <a:noFill/>
        </p:spPr>
        <p:txBody>
          <a:bodyPr wrap="square" rtlCol="0">
            <a:spAutoFit/>
          </a:bodyPr>
          <a:lstStyle/>
          <a:p>
            <a:pPr algn="ctr"/>
            <a:r>
              <a:rPr lang="en-US" sz="1100" b="1" kern="1200" baseline="30000" dirty="0" smtClean="0">
                <a:solidFill>
                  <a:schemeClr val="bg1"/>
                </a:solidFill>
                <a:latin typeface="Calibri"/>
                <a:ea typeface="+mn-ea"/>
                <a:cs typeface="Calibri"/>
              </a:rPr>
              <a:t>#GPUGSummit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CD6C17D-3397-F346-B995-5003D7EC1FF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28234"/>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828234"/>
            <a:ext cx="6019800" cy="3290888"/>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5CD6C17D-3397-F346-B995-5003D7EC1FFC}"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0" y="860012"/>
            <a:ext cx="4033911" cy="1585947"/>
          </a:xfrm>
        </p:spPr>
        <p:txBody>
          <a:bodyPr>
            <a:spAutoFit/>
          </a:bodyPr>
          <a:lstStyle>
            <a:lvl1pPr>
              <a:defRPr sz="4853"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4573167" y="0"/>
            <a:ext cx="4570833" cy="5142075"/>
          </a:xfrm>
          <a:blipFill>
            <a:blip r:embed="rId2"/>
            <a:stretch>
              <a:fillRect/>
            </a:stretch>
          </a:blipFill>
        </p:spPr>
        <p:txBody>
          <a:bodyPr tIns="548640" anchor="ctr" anchorCtr="0">
            <a:noAutofit/>
          </a:bodyPr>
          <a:lstStyle>
            <a:lvl1pPr marL="0" indent="0" algn="ctr">
              <a:buNone/>
              <a:defRPr sz="1176" b="1" cap="none" baseline="0">
                <a:gradFill>
                  <a:gsLst>
                    <a:gs pos="0">
                      <a:srgbClr val="FFFFFF"/>
                    </a:gs>
                    <a:gs pos="27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1539865210"/>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Rectangle 7"/>
          <p:cNvSpPr/>
          <p:nvPr userDrawn="1"/>
        </p:nvSpPr>
        <p:spPr>
          <a:xfrm>
            <a:off x="0" y="1157458"/>
            <a:ext cx="9144000" cy="3986042"/>
          </a:xfrm>
          <a:prstGeom prst="rect">
            <a:avLst/>
          </a:prstGeom>
          <a:solidFill>
            <a:srgbClr val="3D54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685800" y="1812925"/>
            <a:ext cx="7772400" cy="1101725"/>
          </a:xfrm>
        </p:spPr>
        <p:txBody>
          <a:bodyPr>
            <a:normAutofit/>
          </a:bodyPr>
          <a:lstStyle>
            <a:lvl1pPr>
              <a:defRPr sz="3000" cap="all">
                <a:solidFill>
                  <a:srgbClr val="FFFFFF"/>
                </a:solidFill>
              </a:defRPr>
            </a:lvl1pPr>
          </a:lstStyle>
          <a:p>
            <a:r>
              <a:rPr lang="en-US" dirty="0" smtClean="0"/>
              <a:t>Click to edit Master title style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56577" y="236835"/>
            <a:ext cx="1731645" cy="762000"/>
          </a:xfrm>
          <a:prstGeom prst="rect">
            <a:avLst/>
          </a:prstGeom>
        </p:spPr>
      </p:pic>
    </p:spTree>
    <p:extLst>
      <p:ext uri="{BB962C8B-B14F-4D97-AF65-F5344CB8AC3E}">
        <p14:creationId xmlns:p14="http://schemas.microsoft.com/office/powerpoint/2010/main" val="37239222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
        <p:nvSpPr>
          <p:cNvPr id="11" name="Rectangle 10"/>
          <p:cNvSpPr/>
          <p:nvPr userDrawn="1"/>
        </p:nvSpPr>
        <p:spPr>
          <a:xfrm>
            <a:off x="0" y="1248898"/>
            <a:ext cx="9144000" cy="2645765"/>
          </a:xfrm>
          <a:prstGeom prst="rect">
            <a:avLst/>
          </a:prstGeom>
          <a:solidFill>
            <a:srgbClr val="3D547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2"/>
          <a:stretch>
            <a:fillRect/>
          </a:stretch>
        </p:blipFill>
        <p:spPr>
          <a:xfrm>
            <a:off x="3040646" y="1883832"/>
            <a:ext cx="2857569" cy="1268920"/>
          </a:xfrm>
          <a:prstGeom prst="rect">
            <a:avLst/>
          </a:prstGeom>
        </p:spPr>
      </p:pic>
      <p:sp>
        <p:nvSpPr>
          <p:cNvPr id="9" name="Rectangle 8"/>
          <p:cNvSpPr/>
          <p:nvPr userDrawn="1"/>
        </p:nvSpPr>
        <p:spPr>
          <a:xfrm>
            <a:off x="0" y="1167618"/>
            <a:ext cx="9144000" cy="91440"/>
          </a:xfrm>
          <a:prstGeom prst="rect">
            <a:avLst/>
          </a:prstGeom>
          <a:solidFill>
            <a:srgbClr val="FEC5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9"/>
          <p:cNvSpPr/>
          <p:nvPr userDrawn="1"/>
        </p:nvSpPr>
        <p:spPr>
          <a:xfrm>
            <a:off x="0" y="3894663"/>
            <a:ext cx="9144000" cy="91440"/>
          </a:xfrm>
          <a:prstGeom prst="rect">
            <a:avLst/>
          </a:prstGeom>
          <a:solidFill>
            <a:srgbClr val="FEC5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738226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7056" y="171452"/>
            <a:ext cx="8371083" cy="457050"/>
          </a:xfrm>
        </p:spPr>
        <p:txBody>
          <a:bodyPr/>
          <a:lstStyle>
            <a:lvl1pPr>
              <a:defRPr/>
            </a:lvl1pPr>
          </a:lstStyle>
          <a:p>
            <a:r>
              <a:rPr lang="en-US" smtClean="0"/>
              <a:t>Click to edit Master title style</a:t>
            </a:r>
            <a:endParaRPr lang="en-US" dirty="0"/>
          </a:p>
        </p:txBody>
      </p:sp>
      <p:sp>
        <p:nvSpPr>
          <p:cNvPr id="3" name="Footer Placeholder 2"/>
          <p:cNvSpPr>
            <a:spLocks noGrp="1"/>
          </p:cNvSpPr>
          <p:nvPr>
            <p:ph type="ftr" sz="quarter" idx="10"/>
          </p:nvPr>
        </p:nvSpPr>
        <p:spPr>
          <a:xfrm>
            <a:off x="2286001" y="4858406"/>
            <a:ext cx="6286500" cy="285095"/>
          </a:xfrm>
          <a:prstGeom prst="rect">
            <a:avLst/>
          </a:prstGeom>
        </p:spPr>
        <p:txBody>
          <a:bodyPr/>
          <a:lstStyle/>
          <a:p>
            <a:pPr defTabSz="685714"/>
            <a:r>
              <a:rPr lang="en-US" smtClean="0">
                <a:solidFill>
                  <a:srgbClr val="505050"/>
                </a:solidFill>
              </a:rPr>
              <a:t>Microsoft Confidential</a:t>
            </a:r>
            <a:endParaRPr lang="en-US" dirty="0">
              <a:solidFill>
                <a:srgbClr val="505050"/>
              </a:solidFill>
            </a:endParaRPr>
          </a:p>
        </p:txBody>
      </p:sp>
      <p:sp>
        <p:nvSpPr>
          <p:cNvPr id="4" name="Slide Number Placeholder 3"/>
          <p:cNvSpPr>
            <a:spLocks noGrp="1"/>
          </p:cNvSpPr>
          <p:nvPr>
            <p:ph type="sldNum" sz="quarter" idx="11"/>
          </p:nvPr>
        </p:nvSpPr>
        <p:spPr>
          <a:xfrm>
            <a:off x="8572503" y="4858406"/>
            <a:ext cx="571499" cy="285095"/>
          </a:xfrm>
          <a:prstGeom prst="rect">
            <a:avLst/>
          </a:prstGeom>
        </p:spPr>
        <p:txBody>
          <a:bodyPr/>
          <a:lstStyle/>
          <a:p>
            <a:pPr defTabSz="685714"/>
            <a:fld id="{71F47D9D-8D60-4698-A495-89D102E182A2}" type="slidenum">
              <a:rPr lang="en-US" smtClean="0">
                <a:solidFill>
                  <a:srgbClr val="505050"/>
                </a:solidFill>
              </a:rPr>
              <a:pPr defTabSz="685714"/>
              <a:t>‹#›</a:t>
            </a:fld>
            <a:endParaRPr lang="en-US" dirty="0">
              <a:solidFill>
                <a:srgbClr val="505050"/>
              </a:solidFill>
            </a:endParaRPr>
          </a:p>
        </p:txBody>
      </p:sp>
    </p:spTree>
    <p:extLst>
      <p:ext uri="{BB962C8B-B14F-4D97-AF65-F5344CB8AC3E}">
        <p14:creationId xmlns:p14="http://schemas.microsoft.com/office/powerpoint/2010/main" val="142574676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01929" y="891882"/>
            <a:ext cx="8740142" cy="1489231"/>
          </a:xfrm>
        </p:spPr>
        <p:txBody>
          <a:bodyPr/>
          <a:lstStyle>
            <a:lvl1pPr marL="0" indent="0">
              <a:buNone/>
              <a:defRPr>
                <a:gradFill>
                  <a:gsLst>
                    <a:gs pos="1250">
                      <a:schemeClr val="tx2"/>
                    </a:gs>
                    <a:gs pos="99000">
                      <a:schemeClr val="tx2"/>
                    </a:gs>
                  </a:gsLst>
                  <a:lin ang="5400000" scaled="0"/>
                </a:gradFill>
              </a:defRPr>
            </a:lvl1pPr>
            <a:lvl2pPr marL="0" indent="0">
              <a:buFontTx/>
              <a:buNone/>
              <a:defRPr sz="1471"/>
            </a:lvl2pPr>
            <a:lvl3pPr marL="168090" indent="0">
              <a:buNone/>
              <a:defRPr/>
            </a:lvl3pPr>
            <a:lvl4pPr marL="336179" indent="0">
              <a:buNone/>
              <a:defRPr/>
            </a:lvl4pPr>
            <a:lvl5pPr marL="50426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07924054"/>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7"/>
          <p:cNvSpPr/>
          <p:nvPr userDrawn="1"/>
        </p:nvSpPr>
        <p:spPr>
          <a:xfrm>
            <a:off x="0" y="1157458"/>
            <a:ext cx="9144000" cy="3986042"/>
          </a:xfrm>
          <a:prstGeom prst="rect">
            <a:avLst/>
          </a:prstGeom>
          <a:solidFill>
            <a:srgbClr val="3D54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685800" y="1812925"/>
            <a:ext cx="7772400" cy="1101725"/>
          </a:xfrm>
        </p:spPr>
        <p:txBody>
          <a:bodyPr>
            <a:normAutofit/>
          </a:bodyPr>
          <a:lstStyle>
            <a:lvl1pPr>
              <a:defRPr sz="3000" cap="all">
                <a:solidFill>
                  <a:srgbClr val="FFFFFF"/>
                </a:solidFill>
              </a:defRPr>
            </a:lvl1pPr>
          </a:lstStyle>
          <a:p>
            <a:r>
              <a:rPr lang="en-US" dirty="0" smtClean="0"/>
              <a:t>Click to edit Master title style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56577" y="236835"/>
            <a:ext cx="1731645" cy="76200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Rectangle 10"/>
          <p:cNvSpPr/>
          <p:nvPr userDrawn="1"/>
        </p:nvSpPr>
        <p:spPr>
          <a:xfrm>
            <a:off x="0" y="1248898"/>
            <a:ext cx="9144000" cy="2645765"/>
          </a:xfrm>
          <a:prstGeom prst="rect">
            <a:avLst/>
          </a:prstGeom>
          <a:solidFill>
            <a:srgbClr val="3D547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2"/>
          <a:stretch>
            <a:fillRect/>
          </a:stretch>
        </p:blipFill>
        <p:spPr>
          <a:xfrm>
            <a:off x="3040646" y="1883832"/>
            <a:ext cx="2857569" cy="1268920"/>
          </a:xfrm>
          <a:prstGeom prst="rect">
            <a:avLst/>
          </a:prstGeom>
        </p:spPr>
      </p:pic>
      <p:sp>
        <p:nvSpPr>
          <p:cNvPr id="9" name="Rectangle 8"/>
          <p:cNvSpPr/>
          <p:nvPr userDrawn="1"/>
        </p:nvSpPr>
        <p:spPr>
          <a:xfrm>
            <a:off x="0" y="1167618"/>
            <a:ext cx="9144000" cy="91440"/>
          </a:xfrm>
          <a:prstGeom prst="rect">
            <a:avLst/>
          </a:prstGeom>
          <a:solidFill>
            <a:srgbClr val="FEC5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9"/>
          <p:cNvSpPr/>
          <p:nvPr userDrawn="1"/>
        </p:nvSpPr>
        <p:spPr>
          <a:xfrm>
            <a:off x="0" y="3894663"/>
            <a:ext cx="9144000" cy="91440"/>
          </a:xfrm>
          <a:prstGeom prst="rect">
            <a:avLst/>
          </a:prstGeom>
          <a:solidFill>
            <a:srgbClr val="FEC5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buClr>
                <a:srgbClr val="FEC523"/>
              </a:buClr>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lvl1pPr>
              <a:defRPr sz="800">
                <a:solidFill>
                  <a:srgbClr val="FFFFFF"/>
                </a:solidFill>
                <a:latin typeface="Myriad Bold"/>
                <a:cs typeface="Myriad Bold"/>
              </a:defRPr>
            </a:lvl1pPr>
          </a:lstStyle>
          <a:p>
            <a:fld id="{5CD6C17D-3397-F346-B995-5003D7EC1FFC}" type="slidenum">
              <a:rPr lang="en-US" smtClean="0"/>
              <a:pPr/>
              <a:t>‹#›</a:t>
            </a:fld>
            <a:endParaRPr lang="en-US" dirty="0"/>
          </a:p>
        </p:txBody>
      </p:sp>
      <p:sp>
        <p:nvSpPr>
          <p:cNvPr id="5" name="Title Placeholder 1"/>
          <p:cNvSpPr>
            <a:spLocks noGrp="1"/>
          </p:cNvSpPr>
          <p:nvPr>
            <p:ph type="title"/>
          </p:nvPr>
        </p:nvSpPr>
        <p:spPr>
          <a:xfrm>
            <a:off x="457200" y="167495"/>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259127"/>
            <a:ext cx="7868610" cy="1021556"/>
          </a:xfrm>
        </p:spPr>
        <p:txBody>
          <a:bodyPr anchor="t">
            <a:normAutofit/>
          </a:bodyPr>
          <a:lstStyle>
            <a:lvl1pPr algn="ctr">
              <a:defRPr sz="3000" b="0" cap="all">
                <a:solidFill>
                  <a:srgbClr val="527098"/>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3155610"/>
            <a:ext cx="7772400" cy="562570"/>
          </a:xfrm>
        </p:spPr>
        <p:txBody>
          <a:bodyPr anchor="b"/>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p>
            <a:fld id="{5CD6C17D-3397-F346-B995-5003D7EC1FF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245024"/>
            <a:ext cx="4038600" cy="2545556"/>
          </a:xfrm>
        </p:spPr>
        <p:txBody>
          <a:bodyPr/>
          <a:lstStyle>
            <a:lvl1pPr>
              <a:defRPr sz="22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45024"/>
            <a:ext cx="4038600" cy="2545556"/>
          </a:xfrm>
        </p:spPr>
        <p:txBody>
          <a:bodyPr/>
          <a:lstStyle>
            <a:lvl1pPr>
              <a:defRPr sz="22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5CD6C17D-3397-F346-B995-5003D7EC1FF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151335"/>
            <a:ext cx="4040188" cy="479822"/>
          </a:xfrm>
        </p:spPr>
        <p:txBody>
          <a:bodyPr anchor="b">
            <a:normAutofit/>
          </a:bodyPr>
          <a:lstStyle>
            <a:lvl1pPr marL="0" indent="0">
              <a:buNone/>
              <a:defRPr sz="2200" b="1">
                <a:solidFill>
                  <a:srgbClr val="29384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200"/>
            </a:lvl1pPr>
            <a:lvl2pPr>
              <a:defRPr sz="2000"/>
            </a:lvl2pPr>
            <a:lvl3pPr>
              <a:defRPr sz="1800"/>
            </a:lvl3pPr>
            <a:lvl4pPr>
              <a:defRPr sz="1600"/>
            </a:lvl4pPr>
            <a:lvl5pPr>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6" y="1151335"/>
            <a:ext cx="4041775" cy="479822"/>
          </a:xfrm>
        </p:spPr>
        <p:txBody>
          <a:bodyPr anchor="b">
            <a:normAutofit/>
          </a:bodyPr>
          <a:lstStyle>
            <a:lvl1pPr marL="0" indent="0">
              <a:buNone/>
              <a:defRPr sz="2200" b="1">
                <a:solidFill>
                  <a:srgbClr val="29384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200"/>
            </a:lvl1pPr>
            <a:lvl2pPr>
              <a:defRPr sz="2000"/>
            </a:lvl2pPr>
            <a:lvl3pPr>
              <a:defRPr sz="1800"/>
            </a:lvl3pPr>
            <a:lvl4pPr>
              <a:defRPr sz="1600"/>
            </a:lvl4pPr>
            <a:lvl5pPr>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5CD6C17D-3397-F346-B995-5003D7EC1FFC}" type="slidenum">
              <a:rPr lang="en-US" smtClean="0"/>
              <a:pPr/>
              <a:t>‹#›</a:t>
            </a:fld>
            <a:endParaRPr lang="en-US" dirty="0"/>
          </a:p>
        </p:txBody>
      </p:sp>
      <p:sp>
        <p:nvSpPr>
          <p:cNvPr id="8" name="Title Placeholder 1"/>
          <p:cNvSpPr>
            <a:spLocks noGrp="1"/>
          </p:cNvSpPr>
          <p:nvPr>
            <p:ph type="title"/>
          </p:nvPr>
        </p:nvSpPr>
        <p:spPr>
          <a:xfrm>
            <a:off x="457200" y="167495"/>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cap="all"/>
            </a:lvl1pPr>
          </a:lstStyle>
          <a:p>
            <a:r>
              <a:rPr lang="en-US" dirty="0" smtClean="0"/>
              <a:t>Click to edit Master title style</a:t>
            </a:r>
            <a:endParaRPr lang="en-US" dirty="0"/>
          </a:p>
        </p:txBody>
      </p:sp>
      <p:sp>
        <p:nvSpPr>
          <p:cNvPr id="5" name="Slide Number Placeholder 4"/>
          <p:cNvSpPr>
            <a:spLocks noGrp="1"/>
          </p:cNvSpPr>
          <p:nvPr>
            <p:ph type="sldNum" sz="quarter" idx="12"/>
          </p:nvPr>
        </p:nvSpPr>
        <p:spPr/>
        <p:txBody>
          <a:bodyPr/>
          <a:lstStyle/>
          <a:p>
            <a:fld id="{5CD6C17D-3397-F346-B995-5003D7EC1FF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CD6C17D-3397-F346-B995-5003D7EC1FF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normAutofit/>
          </a:bodyPr>
          <a:lstStyle>
            <a:lvl1pPr algn="l">
              <a:defRPr sz="1800" b="1">
                <a:solidFill>
                  <a:srgbClr val="527098"/>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04788"/>
            <a:ext cx="5111750" cy="4389835"/>
          </a:xfrm>
        </p:spPr>
        <p:txBody>
          <a:bodyPr/>
          <a:lstStyle>
            <a:lvl1pPr>
              <a:defRPr sz="2200"/>
            </a:lvl1pPr>
            <a:lvl2pPr>
              <a:defRPr sz="18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5CD6C17D-3397-F346-B995-5003D7EC1FF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solidFill>
                  <a:srgbClr val="527098"/>
                </a:solidFil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5CD6C17D-3397-F346-B995-5003D7EC1FF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18" cstate="print">
            <a:extLst>
              <a:ext uri="{28A0092B-C50C-407E-A947-70E740481C1C}">
                <a14:useLocalDpi xmlns:a14="http://schemas.microsoft.com/office/drawing/2010/main"/>
              </a:ext>
            </a:extLst>
          </a:blip>
          <a:stretch>
            <a:fillRect/>
          </a:stretch>
        </p:blipFill>
        <p:spPr>
          <a:xfrm>
            <a:off x="8298446" y="4482863"/>
            <a:ext cx="692658" cy="304800"/>
          </a:xfrm>
          <a:prstGeom prst="rect">
            <a:avLst/>
          </a:prstGeom>
        </p:spPr>
      </p:pic>
      <p:sp>
        <p:nvSpPr>
          <p:cNvPr id="9" name="Rectangle 8"/>
          <p:cNvSpPr/>
          <p:nvPr userDrawn="1"/>
        </p:nvSpPr>
        <p:spPr>
          <a:xfrm>
            <a:off x="0" y="4883570"/>
            <a:ext cx="9144000" cy="274320"/>
          </a:xfrm>
          <a:prstGeom prst="rect">
            <a:avLst/>
          </a:prstGeom>
          <a:solidFill>
            <a:srgbClr val="5270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167495"/>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04285" y="1200151"/>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849533" y="4888898"/>
            <a:ext cx="2133600" cy="273844"/>
          </a:xfrm>
          <a:prstGeom prst="rect">
            <a:avLst/>
          </a:prstGeom>
        </p:spPr>
        <p:txBody>
          <a:bodyPr vert="horz" lIns="91440" tIns="45720" rIns="91440" bIns="45720" rtlCol="0" anchor="ctr"/>
          <a:lstStyle>
            <a:lvl1pPr algn="r">
              <a:defRPr sz="1000">
                <a:solidFill>
                  <a:srgbClr val="FFFFFF"/>
                </a:solidFill>
                <a:latin typeface="Calibri"/>
                <a:cs typeface="Calibri"/>
              </a:defRPr>
            </a:lvl1pPr>
          </a:lstStyle>
          <a:p>
            <a:fld id="{5CD6C17D-3397-F346-B995-5003D7EC1FFC}" type="slidenum">
              <a:rPr lang="en-US" smtClean="0"/>
              <a:pPr/>
              <a:t>‹#›</a:t>
            </a:fld>
            <a:endParaRPr lang="en-US" dirty="0"/>
          </a:p>
        </p:txBody>
      </p:sp>
      <p:cxnSp>
        <p:nvCxnSpPr>
          <p:cNvPr id="8" name="Straight Connector 7"/>
          <p:cNvCxnSpPr/>
          <p:nvPr userDrawn="1"/>
        </p:nvCxnSpPr>
        <p:spPr>
          <a:xfrm>
            <a:off x="445655" y="942836"/>
            <a:ext cx="8229600" cy="1588"/>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10" name="Picture 9" descr="white_twitter.png"/>
          <p:cNvPicPr>
            <a:picLocks noChangeAspect="1"/>
          </p:cNvPicPr>
          <p:nvPr userDrawn="1"/>
        </p:nvPicPr>
        <p:blipFill>
          <a:blip r:embed="rId19"/>
          <a:stretch>
            <a:fillRect/>
          </a:stretch>
        </p:blipFill>
        <p:spPr>
          <a:xfrm>
            <a:off x="404285" y="4925416"/>
            <a:ext cx="162560" cy="162560"/>
          </a:xfrm>
          <a:prstGeom prst="rect">
            <a:avLst/>
          </a:prstGeom>
        </p:spPr>
      </p:pic>
      <p:sp>
        <p:nvSpPr>
          <p:cNvPr id="11" name="TextBox 10"/>
          <p:cNvSpPr txBox="1"/>
          <p:nvPr userDrawn="1"/>
        </p:nvSpPr>
        <p:spPr>
          <a:xfrm>
            <a:off x="511856" y="4944658"/>
            <a:ext cx="2211916" cy="246221"/>
          </a:xfrm>
          <a:prstGeom prst="rect">
            <a:avLst/>
          </a:prstGeom>
          <a:noFill/>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500" b="1" kern="1200" baseline="30000" dirty="0" smtClean="0">
                <a:solidFill>
                  <a:srgbClr val="FFFFFF"/>
                </a:solidFill>
                <a:latin typeface="+mn-lt"/>
                <a:ea typeface="+mn-ea"/>
                <a:cs typeface="+mn-cs"/>
              </a:rPr>
              <a:t> #GPUGSummit | #INreno15</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4" r:id="rId12"/>
    <p:sldLayoutId id="2147483665" r:id="rId13"/>
    <p:sldLayoutId id="2147483672" r:id="rId14"/>
    <p:sldLayoutId id="2147483673" r:id="rId15"/>
    <p:sldLayoutId id="2147483674" r:id="rId16"/>
  </p:sldLayoutIdLst>
  <p:hf hdr="0" dt="0"/>
  <p:txStyles>
    <p:titleStyle>
      <a:lvl1pPr algn="l" defTabSz="457200" rtl="0" eaLnBrk="1" latinLnBrk="0" hangingPunct="1">
        <a:spcBef>
          <a:spcPct val="0"/>
        </a:spcBef>
        <a:buNone/>
        <a:defRPr sz="3000" b="0" i="0" kern="1200" cap="all">
          <a:solidFill>
            <a:srgbClr val="527098"/>
          </a:solidFill>
          <a:latin typeface="Calibri"/>
          <a:ea typeface="+mj-ea"/>
          <a:cs typeface="Calibri"/>
        </a:defRPr>
      </a:lvl1pPr>
    </p:titleStyle>
    <p:bodyStyle>
      <a:lvl1pPr marL="342900" indent="-342900" algn="l" defTabSz="457200" rtl="0" eaLnBrk="1" latinLnBrk="0" hangingPunct="1">
        <a:spcBef>
          <a:spcPct val="20000"/>
        </a:spcBef>
        <a:buClr>
          <a:srgbClr val="FEC523"/>
        </a:buClr>
        <a:buSzPct val="80000"/>
        <a:buFont typeface="Wingdings" charset="2"/>
        <a:buChar char="§"/>
        <a:defRPr sz="2200" b="0" i="0" kern="1200">
          <a:solidFill>
            <a:schemeClr val="tx1"/>
          </a:solidFill>
          <a:latin typeface="Calibri"/>
          <a:ea typeface="+mn-ea"/>
          <a:cs typeface="Calibri"/>
        </a:defRPr>
      </a:lvl1pPr>
      <a:lvl2pPr marL="742950" indent="-285750" algn="l" defTabSz="457200" rtl="0" eaLnBrk="1" latinLnBrk="0" hangingPunct="1">
        <a:spcBef>
          <a:spcPct val="20000"/>
        </a:spcBef>
        <a:buClrTx/>
        <a:buSzPct val="60000"/>
        <a:buFont typeface="Arial"/>
        <a:buChar char="–"/>
        <a:defRPr sz="2000" b="0" i="0" kern="1200">
          <a:solidFill>
            <a:schemeClr val="bg1">
              <a:lumMod val="50000"/>
            </a:schemeClr>
          </a:solidFill>
          <a:latin typeface="Calibri"/>
          <a:ea typeface="+mn-ea"/>
          <a:cs typeface="Calibri"/>
        </a:defRPr>
      </a:lvl2pPr>
      <a:lvl3pPr marL="1143000" indent="-228600" algn="l" defTabSz="457200" rtl="0" eaLnBrk="1" latinLnBrk="0" hangingPunct="1">
        <a:spcBef>
          <a:spcPct val="20000"/>
        </a:spcBef>
        <a:buFont typeface="Arial"/>
        <a:buChar char="•"/>
        <a:defRPr sz="1800" b="0" i="0" kern="1200">
          <a:solidFill>
            <a:schemeClr val="bg1">
              <a:lumMod val="50000"/>
            </a:schemeClr>
          </a:solidFill>
          <a:latin typeface="Calibri"/>
          <a:ea typeface="+mn-ea"/>
          <a:cs typeface="Calibri"/>
        </a:defRPr>
      </a:lvl3pPr>
      <a:lvl4pPr marL="1600200" indent="-228600" algn="l" defTabSz="457200" rtl="0" eaLnBrk="1" latinLnBrk="0" hangingPunct="1">
        <a:spcBef>
          <a:spcPct val="20000"/>
        </a:spcBef>
        <a:buFont typeface="Arial"/>
        <a:buChar char="–"/>
        <a:defRPr sz="1600" b="0" i="0" kern="1200">
          <a:solidFill>
            <a:schemeClr val="bg1">
              <a:lumMod val="50000"/>
            </a:schemeClr>
          </a:solidFill>
          <a:latin typeface="Calibri"/>
          <a:ea typeface="+mn-ea"/>
          <a:cs typeface="Calibri"/>
        </a:defRPr>
      </a:lvl4pPr>
      <a:lvl5pPr marL="2057400" indent="-228600" algn="l" defTabSz="457200" rtl="0" eaLnBrk="1" latinLnBrk="0" hangingPunct="1">
        <a:spcBef>
          <a:spcPct val="20000"/>
        </a:spcBef>
        <a:buFont typeface="Arial"/>
        <a:buChar char="»"/>
        <a:defRPr sz="1400" b="0" i="0" kern="1200">
          <a:solidFill>
            <a:schemeClr val="bg1">
              <a:lumMod val="50000"/>
            </a:schemeClr>
          </a:solidFill>
          <a:latin typeface="Calibri"/>
          <a:ea typeface="+mn-ea"/>
          <a:cs typeface="Calibri"/>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D437565C-20E1-FA4E-A039-41B7B109729E}" type="datetimeFigureOut">
              <a:rPr lang="en-US" smtClean="0"/>
              <a:pPr/>
              <a:t>10/7/2015</a:t>
            </a:fld>
            <a:endParaRPr lang="en-US" dirty="0"/>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2CDBFB23-46FF-484F-AA9F-7BB9B2B45782}"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33F78ABE-807D-7042-ABF2-71D316539D84}" type="datetimeFigureOut">
              <a:rPr lang="en-US" smtClean="0"/>
              <a:pPr/>
              <a:t>10/7/2015</a:t>
            </a:fld>
            <a:endParaRPr lang="en-US" dirty="0"/>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42940B0B-3B8E-8C49-AFDC-F75DD8BF8D7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3"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http://dev.voxmobile.com/wp-content/uploads/2011/03/android_logo.png" TargetMode="External"/><Relationship Id="rId7" Type="http://schemas.microsoft.com/office/2007/relationships/hdphoto" Target="../media/hdphoto2.wdp"/><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19.png"/><Relationship Id="rId11" Type="http://schemas.openxmlformats.org/officeDocument/2006/relationships/image" Target="../media/image23.jpg"/><Relationship Id="rId5" Type="http://schemas.openxmlformats.org/officeDocument/2006/relationships/image" Target="../media/image18.png"/><Relationship Id="rId10" Type="http://schemas.openxmlformats.org/officeDocument/2006/relationships/image" Target="../media/image22.png"/><Relationship Id="rId4" Type="http://schemas.openxmlformats.org/officeDocument/2006/relationships/image" Target="../media/image17.png"/><Relationship Id="rId9" Type="http://schemas.openxmlformats.org/officeDocument/2006/relationships/image" Target="../media/image21.wmf"/></Relationships>
</file>

<file path=ppt/slides/_rels/slide13.xml.rels><?xml version="1.0" encoding="UTF-8" standalone="yes"?>
<Relationships xmlns="http://schemas.openxmlformats.org/package/2006/relationships"><Relationship Id="rId8" Type="http://schemas.openxmlformats.org/officeDocument/2006/relationships/image" Target="../media/image29.emf"/><Relationship Id="rId3" Type="http://schemas.openxmlformats.org/officeDocument/2006/relationships/image" Target="../media/image24.emf"/><Relationship Id="rId7" Type="http://schemas.openxmlformats.org/officeDocument/2006/relationships/image" Target="../media/image28.png"/><Relationship Id="rId12"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7.emf"/><Relationship Id="rId11" Type="http://schemas.openxmlformats.org/officeDocument/2006/relationships/image" Target="../media/image31.png"/><Relationship Id="rId5" Type="http://schemas.openxmlformats.org/officeDocument/2006/relationships/image" Target="../media/image26.emf"/><Relationship Id="rId10" Type="http://schemas.openxmlformats.org/officeDocument/2006/relationships/image" Target="../media/image30.png"/><Relationship Id="rId4" Type="http://schemas.openxmlformats.org/officeDocument/2006/relationships/image" Target="../media/image25.png"/><Relationship Id="rId9" Type="http://schemas.openxmlformats.org/officeDocument/2006/relationships/hyperlink" Target="http://dev.voxmobile.com/wp-content/uploads/2011/03/android_logo.png"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hyperlink" Target="http://dynamicsgpblogster.blogspot.com/" TargetMode="External"/><Relationship Id="rId2" Type="http://schemas.openxmlformats.org/officeDocument/2006/relationships/hyperlink" Target="http://www.winthropdc.com/blog" TargetMode="External"/><Relationship Id="rId1" Type="http://schemas.openxmlformats.org/officeDocument/2006/relationships/slideLayout" Target="../slideLayouts/slideLayout2.xml"/><Relationship Id="rId5" Type="http://schemas.openxmlformats.org/officeDocument/2006/relationships/hyperlink" Target="http://aka.ms/Dev4DynGP" TargetMode="External"/><Relationship Id="rId4" Type="http://schemas.openxmlformats.org/officeDocument/2006/relationships/hyperlink" Target="http://blogs.msdn.com/DevelopingForDynamicsGP/"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mailto:mariano@mekorma.com" TargetMode="External"/><Relationship Id="rId2" Type="http://schemas.openxmlformats.org/officeDocument/2006/relationships/hyperlink" Target="mailto:david@winthropdc.com" TargetMode="Externa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hyperlink" Target="mailto:mariano@mekorma.com" TargetMode="External"/><Relationship Id="rId2" Type="http://schemas.openxmlformats.org/officeDocument/2006/relationships/hyperlink" Target="mailto:david@winthropdc.com" TargetMode="Externa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783068"/>
            <a:ext cx="9144000" cy="1102519"/>
          </a:xfrm>
        </p:spPr>
        <p:txBody>
          <a:bodyPr>
            <a:normAutofit fontScale="90000"/>
          </a:bodyPr>
          <a:lstStyle/>
          <a:p>
            <a:r>
              <a:rPr lang="en-AU" sz="3500" dirty="0"/>
              <a:t>Developing Service Applications with Dexterity A No Nonsense Step-by-Step Guide</a:t>
            </a:r>
            <a:endParaRPr lang="en-US" sz="3500" dirty="0"/>
          </a:p>
        </p:txBody>
      </p:sp>
      <p:sp>
        <p:nvSpPr>
          <p:cNvPr id="3" name="Subtitle 2"/>
          <p:cNvSpPr>
            <a:spLocks noGrp="1"/>
          </p:cNvSpPr>
          <p:nvPr>
            <p:ph type="subTitle" idx="1"/>
          </p:nvPr>
        </p:nvSpPr>
        <p:spPr>
          <a:xfrm>
            <a:off x="125505" y="4060604"/>
            <a:ext cx="4329953" cy="995490"/>
          </a:xfrm>
        </p:spPr>
        <p:txBody>
          <a:bodyPr/>
          <a:lstStyle/>
          <a:p>
            <a:r>
              <a:rPr lang="en-US" sz="2200" dirty="0" smtClean="0"/>
              <a:t>David Musgrave MVP</a:t>
            </a:r>
            <a:br>
              <a:rPr lang="en-US" sz="2200" dirty="0" smtClean="0"/>
            </a:br>
            <a:r>
              <a:rPr lang="en-US" dirty="0" smtClean="0"/>
              <a:t>Managing Director, </a:t>
            </a:r>
            <a:br>
              <a:rPr lang="en-US" dirty="0" smtClean="0"/>
            </a:br>
            <a:r>
              <a:rPr lang="en-US" dirty="0" smtClean="0"/>
              <a:t>Winthrop Development Consultants</a:t>
            </a:r>
            <a:endParaRPr lang="en-US" sz="2200" dirty="0"/>
          </a:p>
        </p:txBody>
      </p:sp>
      <p:sp>
        <p:nvSpPr>
          <p:cNvPr id="4" name="Subtitle 2"/>
          <p:cNvSpPr txBox="1">
            <a:spLocks/>
          </p:cNvSpPr>
          <p:nvPr/>
        </p:nvSpPr>
        <p:spPr>
          <a:xfrm>
            <a:off x="4656664" y="4060604"/>
            <a:ext cx="4329953" cy="995490"/>
          </a:xfrm>
          <a:prstGeom prst="rect">
            <a:avLst/>
          </a:prstGeom>
        </p:spPr>
        <p:txBody>
          <a:bodyPr vert="horz" lIns="91440" tIns="45720" rIns="91440" bIns="45720" rtlCol="0">
            <a:noAutofit/>
          </a:bodyPr>
          <a:lstStyle>
            <a:lvl1pPr marL="0" indent="0" algn="ctr" defTabSz="457200" rtl="0" eaLnBrk="1" latinLnBrk="0" hangingPunct="1">
              <a:spcBef>
                <a:spcPct val="20000"/>
              </a:spcBef>
              <a:buClr>
                <a:srgbClr val="FEC523"/>
              </a:buClr>
              <a:buSzPct val="80000"/>
              <a:buFont typeface="Wingdings" charset="2"/>
              <a:buNone/>
              <a:defRPr sz="2200" b="0" i="0" kern="1200">
                <a:solidFill>
                  <a:schemeClr val="bg1">
                    <a:lumMod val="65000"/>
                  </a:schemeClr>
                </a:solidFill>
                <a:latin typeface="Calibri"/>
                <a:ea typeface="+mn-ea"/>
                <a:cs typeface="Calibri"/>
              </a:defRPr>
            </a:lvl1pPr>
            <a:lvl2pPr marL="457200" indent="0" algn="ctr" defTabSz="457200" rtl="0" eaLnBrk="1" latinLnBrk="0" hangingPunct="1">
              <a:spcBef>
                <a:spcPct val="20000"/>
              </a:spcBef>
              <a:buClrTx/>
              <a:buSzPct val="60000"/>
              <a:buFont typeface="Arial"/>
              <a:buNone/>
              <a:defRPr sz="2000" b="0" i="0" kern="1200">
                <a:solidFill>
                  <a:schemeClr val="tx1">
                    <a:tint val="75000"/>
                  </a:schemeClr>
                </a:solidFill>
                <a:latin typeface="Calibri"/>
                <a:ea typeface="+mn-ea"/>
                <a:cs typeface="Calibri"/>
              </a:defRPr>
            </a:lvl2pPr>
            <a:lvl3pPr marL="914400" indent="0" algn="ctr" defTabSz="457200" rtl="0" eaLnBrk="1" latinLnBrk="0" hangingPunct="1">
              <a:spcBef>
                <a:spcPct val="20000"/>
              </a:spcBef>
              <a:buFont typeface="Arial"/>
              <a:buNone/>
              <a:defRPr sz="1800" b="0" i="0" kern="1200">
                <a:solidFill>
                  <a:schemeClr val="tx1">
                    <a:tint val="75000"/>
                  </a:schemeClr>
                </a:solidFill>
                <a:latin typeface="Calibri"/>
                <a:ea typeface="+mn-ea"/>
                <a:cs typeface="Calibri"/>
              </a:defRPr>
            </a:lvl3pPr>
            <a:lvl4pPr marL="1371600" indent="0" algn="ctr" defTabSz="457200" rtl="0" eaLnBrk="1" latinLnBrk="0" hangingPunct="1">
              <a:spcBef>
                <a:spcPct val="20000"/>
              </a:spcBef>
              <a:buFont typeface="Arial"/>
              <a:buNone/>
              <a:defRPr sz="1600" b="0" i="0" kern="1200">
                <a:solidFill>
                  <a:schemeClr val="tx1">
                    <a:tint val="75000"/>
                  </a:schemeClr>
                </a:solidFill>
                <a:latin typeface="Calibri"/>
                <a:ea typeface="+mn-ea"/>
                <a:cs typeface="Calibri"/>
              </a:defRPr>
            </a:lvl4pPr>
            <a:lvl5pPr marL="1828800" indent="0" algn="ctr" defTabSz="457200" rtl="0" eaLnBrk="1" latinLnBrk="0" hangingPunct="1">
              <a:spcBef>
                <a:spcPct val="20000"/>
              </a:spcBef>
              <a:buFont typeface="Arial"/>
              <a:buNone/>
              <a:defRPr sz="1400" b="0" i="0" kern="1200">
                <a:solidFill>
                  <a:schemeClr val="tx1">
                    <a:tint val="75000"/>
                  </a:schemeClr>
                </a:solidFill>
                <a:latin typeface="Calibri"/>
                <a:ea typeface="+mn-ea"/>
                <a:cs typeface="Calibri"/>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dirty="0"/>
              <a:t>Mariano Gomez MVP</a:t>
            </a:r>
            <a:br>
              <a:rPr lang="en-US" dirty="0"/>
            </a:br>
            <a:r>
              <a:rPr lang="en-US" dirty="0"/>
              <a:t>Senior Software Engineer, </a:t>
            </a:r>
            <a:br>
              <a:rPr lang="en-US" dirty="0"/>
            </a:br>
            <a:r>
              <a:rPr lang="en-US" dirty="0"/>
              <a:t>Mekorma</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931" y="1720033"/>
            <a:ext cx="4258016" cy="2554545"/>
          </a:xfrm>
        </p:spPr>
        <p:txBody>
          <a:bodyPr/>
          <a:lstStyle/>
          <a:p>
            <a:r>
              <a:rPr lang="en-US" sz="4000" dirty="0" smtClean="0"/>
              <a:t>Let’s get Started</a:t>
            </a:r>
            <a:br>
              <a:rPr lang="en-US" sz="4000" dirty="0" smtClean="0"/>
            </a:br>
            <a:r>
              <a:rPr lang="en-US" sz="4000" dirty="0"/>
              <a:t/>
            </a:r>
            <a:br>
              <a:rPr lang="en-US" sz="4000" dirty="0"/>
            </a:br>
            <a:r>
              <a:rPr lang="en-US" sz="4000" dirty="0" smtClean="0"/>
              <a:t>Ask questions at the end </a:t>
            </a:r>
            <a:endParaRPr lang="en-US" sz="4000" dirty="0"/>
          </a:p>
        </p:txBody>
      </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7291" r="17291"/>
          <a:stretch>
            <a:fillRect/>
          </a:stretch>
        </p:blipFill>
        <p:spPr>
          <a:xfrm>
            <a:off x="4573167" y="0"/>
            <a:ext cx="4570833" cy="5142075"/>
          </a:xfrm>
        </p:spPr>
      </p:pic>
    </p:spTree>
    <p:extLst>
      <p:ext uri="{BB962C8B-B14F-4D97-AF65-F5344CB8AC3E}">
        <p14:creationId xmlns:p14="http://schemas.microsoft.com/office/powerpoint/2010/main" val="409935087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SERVICE BASED ARCHITECTURE</a:t>
            </a:r>
            <a:endParaRPr lang="en-US" dirty="0"/>
          </a:p>
        </p:txBody>
      </p:sp>
    </p:spTree>
    <p:extLst>
      <p:ext uri="{BB962C8B-B14F-4D97-AF65-F5344CB8AC3E}">
        <p14:creationId xmlns:p14="http://schemas.microsoft.com/office/powerpoint/2010/main" val="28144703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420354"/>
            <a:ext cx="2270620" cy="1035055"/>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85" rIns="0" bIns="34285" numCol="1" rtlCol="0" anchor="ctr" anchorCtr="0" compatLnSpc="1">
            <a:prstTxWarp prst="textNoShape">
              <a:avLst/>
            </a:prstTxWarp>
          </a:bodyPr>
          <a:lstStyle/>
          <a:p>
            <a:pPr algn="ctr" defTabSz="685515" fontAlgn="base">
              <a:spcBef>
                <a:spcPct val="0"/>
              </a:spcBef>
              <a:spcAft>
                <a:spcPct val="0"/>
              </a:spcAft>
            </a:pPr>
            <a:endParaRPr lang="en-US" sz="1471" dirty="0">
              <a:gradFill>
                <a:gsLst>
                  <a:gs pos="15929">
                    <a:schemeClr val="bg1"/>
                  </a:gs>
                  <a:gs pos="100000">
                    <a:schemeClr val="bg1"/>
                  </a:gs>
                </a:gsLst>
                <a:lin ang="5400000" scaled="0"/>
              </a:gradFill>
            </a:endParaRPr>
          </a:p>
        </p:txBody>
      </p:sp>
      <p:sp>
        <p:nvSpPr>
          <p:cNvPr id="4" name="Rectangle 3"/>
          <p:cNvSpPr/>
          <p:nvPr/>
        </p:nvSpPr>
        <p:spPr bwMode="auto">
          <a:xfrm>
            <a:off x="2268959" y="420355"/>
            <a:ext cx="6875042" cy="1044547"/>
          </a:xfrm>
          <a:prstGeom prst="rect">
            <a:avLst/>
          </a:prstGeom>
          <a:solidFill>
            <a:srgbClr val="007635">
              <a:alpha val="80000"/>
            </a:srgb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9921" tIns="34961" rIns="69921" bIns="34961" numCol="1" rtlCol="0" anchor="ctr" anchorCtr="0" compatLnSpc="1">
            <a:prstTxWarp prst="textNoShape">
              <a:avLst/>
            </a:prstTxWarp>
          </a:bodyPr>
          <a:lstStyle/>
          <a:p>
            <a:pPr algn="ctr" defTabSz="685180" fontAlgn="base">
              <a:spcBef>
                <a:spcPct val="0"/>
              </a:spcBef>
              <a:spcAft>
                <a:spcPct val="0"/>
              </a:spcAft>
            </a:pPr>
            <a:endParaRPr lang="en-US" sz="1350" dirty="0">
              <a:gradFill>
                <a:gsLst>
                  <a:gs pos="15929">
                    <a:schemeClr val="bg1"/>
                  </a:gs>
                  <a:gs pos="100000">
                    <a:schemeClr val="bg1"/>
                  </a:gs>
                </a:gsLst>
                <a:lin ang="5400000" scaled="0"/>
              </a:gradFill>
            </a:endParaRPr>
          </a:p>
        </p:txBody>
      </p:sp>
      <p:sp>
        <p:nvSpPr>
          <p:cNvPr id="5" name="Rectangle 4"/>
          <p:cNvSpPr/>
          <p:nvPr/>
        </p:nvSpPr>
        <p:spPr>
          <a:xfrm>
            <a:off x="2281778" y="347920"/>
            <a:ext cx="6803762" cy="100654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134445" tIns="67222"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endParaRPr lang="en-US" sz="1500" dirty="0">
              <a:gradFill>
                <a:gsLst>
                  <a:gs pos="15929">
                    <a:schemeClr val="bg1"/>
                  </a:gs>
                  <a:gs pos="100000">
                    <a:schemeClr val="bg1"/>
                  </a:gs>
                </a:gsLst>
                <a:lin ang="5400000" scaled="0"/>
              </a:gradFill>
              <a:latin typeface="Segoe UI Light"/>
            </a:endParaRPr>
          </a:p>
        </p:txBody>
      </p:sp>
      <p:sp>
        <p:nvSpPr>
          <p:cNvPr id="6" name="Rectangle 5"/>
          <p:cNvSpPr/>
          <p:nvPr/>
        </p:nvSpPr>
        <p:spPr bwMode="auto">
          <a:xfrm>
            <a:off x="2277030" y="1455605"/>
            <a:ext cx="6866970" cy="3267541"/>
          </a:xfrm>
          <a:prstGeom prst="rect">
            <a:avLst/>
          </a:prstGeom>
          <a:solidFill>
            <a:schemeClr val="accent6">
              <a:lumMod val="75000"/>
              <a:lumOff val="2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9921" tIns="34961" rIns="69921" bIns="34961" numCol="1" rtlCol="0" anchor="ctr" anchorCtr="0" compatLnSpc="1">
            <a:prstTxWarp prst="textNoShape">
              <a:avLst/>
            </a:prstTxWarp>
          </a:bodyPr>
          <a:lstStyle/>
          <a:p>
            <a:pPr algn="ctr" defTabSz="685180" fontAlgn="base">
              <a:spcBef>
                <a:spcPct val="0"/>
              </a:spcBef>
              <a:spcAft>
                <a:spcPct val="0"/>
              </a:spcAft>
            </a:pPr>
            <a:endParaRPr lang="en-US" sz="1350" dirty="0">
              <a:gradFill>
                <a:gsLst>
                  <a:gs pos="15929">
                    <a:schemeClr val="bg1"/>
                  </a:gs>
                  <a:gs pos="100000">
                    <a:schemeClr val="bg1"/>
                  </a:gs>
                </a:gsLst>
                <a:lin ang="5400000" scaled="0"/>
              </a:gradFill>
            </a:endParaRPr>
          </a:p>
        </p:txBody>
      </p:sp>
      <p:sp>
        <p:nvSpPr>
          <p:cNvPr id="7" name="TextBox 6"/>
          <p:cNvSpPr txBox="1"/>
          <p:nvPr/>
        </p:nvSpPr>
        <p:spPr>
          <a:xfrm>
            <a:off x="2735955" y="772906"/>
            <a:ext cx="6049815" cy="359073"/>
          </a:xfrm>
          <a:prstGeom prst="rect">
            <a:avLst/>
          </a:prstGeom>
          <a:noFill/>
        </p:spPr>
        <p:txBody>
          <a:bodyPr wrap="square" lIns="0" tIns="0" rIns="0" bIns="0" rtlCol="0">
            <a:spAutoFit/>
          </a:bodyPr>
          <a:lstStyle/>
          <a:p>
            <a:pPr defTabSz="685405">
              <a:lnSpc>
                <a:spcPts val="1350"/>
              </a:lnSpc>
            </a:pPr>
            <a:r>
              <a:rPr lang="en-US" sz="2353" dirty="0">
                <a:gradFill>
                  <a:gsLst>
                    <a:gs pos="15929">
                      <a:schemeClr val="bg1"/>
                    </a:gs>
                    <a:gs pos="100000">
                      <a:schemeClr val="bg1"/>
                    </a:gs>
                  </a:gsLst>
                  <a:lin ang="5400000" scaled="0"/>
                </a:gradFill>
                <a:ea typeface="Segoe UI" pitchFamily="34" charset="0"/>
                <a:cs typeface="Segoe UI" pitchFamily="34" charset="0"/>
              </a:rPr>
              <a:t>Consumes and exposes services</a:t>
            </a:r>
            <a:endParaRPr lang="en-US" sz="882" dirty="0">
              <a:gradFill>
                <a:gsLst>
                  <a:gs pos="15929">
                    <a:schemeClr val="bg1"/>
                  </a:gs>
                  <a:gs pos="100000">
                    <a:schemeClr val="bg1"/>
                  </a:gs>
                </a:gsLst>
                <a:lin ang="5400000" scaled="0"/>
              </a:gradFill>
              <a:ea typeface="Segoe UI" pitchFamily="34" charset="0"/>
              <a:cs typeface="Segoe UI" pitchFamily="34" charset="0"/>
            </a:endParaRPr>
          </a:p>
          <a:p>
            <a:pPr defTabSz="685405">
              <a:lnSpc>
                <a:spcPts val="1350"/>
              </a:lnSpc>
            </a:pPr>
            <a:r>
              <a:rPr lang="en-US" sz="1050" dirty="0">
                <a:gradFill>
                  <a:gsLst>
                    <a:gs pos="15929">
                      <a:schemeClr val="bg1"/>
                    </a:gs>
                    <a:gs pos="100000">
                      <a:schemeClr val="bg1"/>
                    </a:gs>
                  </a:gsLst>
                  <a:lin ang="5400000" scaled="0"/>
                </a:gradFill>
                <a:ea typeface="Segoe UI" pitchFamily="34" charset="0"/>
                <a:cs typeface="Segoe UI" pitchFamily="34" charset="0"/>
              </a:rPr>
              <a:t>Logic in any </a:t>
            </a:r>
            <a:r>
              <a:rPr lang="en-US" sz="1050" b="1" dirty="0">
                <a:gradFill>
                  <a:gsLst>
                    <a:gs pos="15929">
                      <a:schemeClr val="bg1"/>
                    </a:gs>
                    <a:gs pos="100000">
                      <a:schemeClr val="bg1"/>
                    </a:gs>
                  </a:gsLst>
                  <a:lin ang="5400000" scaled="0"/>
                </a:gradFill>
                <a:ea typeface="Segoe UI" pitchFamily="34" charset="0"/>
                <a:cs typeface="Segoe UI" pitchFamily="34" charset="0"/>
              </a:rPr>
              <a:t>dictionary </a:t>
            </a:r>
            <a:r>
              <a:rPr lang="en-US" sz="1050" dirty="0">
                <a:gradFill>
                  <a:gsLst>
                    <a:gs pos="15929">
                      <a:schemeClr val="bg1"/>
                    </a:gs>
                    <a:gs pos="100000">
                      <a:schemeClr val="bg1"/>
                    </a:gs>
                  </a:gsLst>
                  <a:lin ang="5400000" scaled="0"/>
                </a:gradFill>
                <a:ea typeface="Segoe UI" pitchFamily="34" charset="0"/>
                <a:cs typeface="Segoe UI" pitchFamily="34" charset="0"/>
              </a:rPr>
              <a:t>including</a:t>
            </a:r>
            <a:r>
              <a:rPr lang="en-US" sz="1050" b="1" dirty="0">
                <a:gradFill>
                  <a:gsLst>
                    <a:gs pos="15929">
                      <a:schemeClr val="bg1"/>
                    </a:gs>
                    <a:gs pos="100000">
                      <a:schemeClr val="bg1"/>
                    </a:gs>
                  </a:gsLst>
                  <a:lin ang="5400000" scaled="0"/>
                </a:gradFill>
                <a:ea typeface="Segoe UI" pitchFamily="34" charset="0"/>
                <a:cs typeface="Segoe UI" pitchFamily="34" charset="0"/>
              </a:rPr>
              <a:t> ISV products </a:t>
            </a:r>
            <a:r>
              <a:rPr lang="en-US" sz="1050" dirty="0">
                <a:gradFill>
                  <a:gsLst>
                    <a:gs pos="15929">
                      <a:schemeClr val="bg1"/>
                    </a:gs>
                    <a:gs pos="100000">
                      <a:schemeClr val="bg1"/>
                    </a:gs>
                  </a:gsLst>
                  <a:lin ang="5400000" scaled="0"/>
                </a:gradFill>
                <a:ea typeface="Segoe UI" pitchFamily="34" charset="0"/>
                <a:cs typeface="Segoe UI" pitchFamily="34" charset="0"/>
              </a:rPr>
              <a:t>can be </a:t>
            </a:r>
            <a:r>
              <a:rPr lang="en-US" sz="1050" b="1" dirty="0">
                <a:gradFill>
                  <a:gsLst>
                    <a:gs pos="15929">
                      <a:schemeClr val="bg1"/>
                    </a:gs>
                    <a:gs pos="100000">
                      <a:schemeClr val="bg1"/>
                    </a:gs>
                  </a:gsLst>
                  <a:lin ang="5400000" scaled="0"/>
                </a:gradFill>
                <a:ea typeface="Segoe UI" pitchFamily="34" charset="0"/>
                <a:cs typeface="Segoe UI" pitchFamily="34" charset="0"/>
              </a:rPr>
              <a:t>exposed</a:t>
            </a:r>
            <a:r>
              <a:rPr lang="en-US" sz="1050" dirty="0">
                <a:gradFill>
                  <a:gsLst>
                    <a:gs pos="15929">
                      <a:schemeClr val="bg1"/>
                    </a:gs>
                    <a:gs pos="100000">
                      <a:schemeClr val="bg1"/>
                    </a:gs>
                  </a:gsLst>
                  <a:lin ang="5400000" scaled="0"/>
                </a:gradFill>
                <a:ea typeface="Segoe UI" pitchFamily="34" charset="0"/>
                <a:cs typeface="Segoe UI" pitchFamily="34" charset="0"/>
              </a:rPr>
              <a:t> as service operations.</a:t>
            </a:r>
          </a:p>
        </p:txBody>
      </p:sp>
      <p:grpSp>
        <p:nvGrpSpPr>
          <p:cNvPr id="10" name="Group 9"/>
          <p:cNvGrpSpPr/>
          <p:nvPr/>
        </p:nvGrpSpPr>
        <p:grpSpPr>
          <a:xfrm>
            <a:off x="5228884" y="1593692"/>
            <a:ext cx="1232138" cy="1016630"/>
            <a:chOff x="427415" y="2391431"/>
            <a:chExt cx="1643083" cy="1355700"/>
          </a:xfrm>
        </p:grpSpPr>
        <p:sp>
          <p:nvSpPr>
            <p:cNvPr id="11" name="TextBox 10"/>
            <p:cNvSpPr txBox="1"/>
            <p:nvPr/>
          </p:nvSpPr>
          <p:spPr>
            <a:xfrm>
              <a:off x="453765" y="2789468"/>
              <a:ext cx="1616733" cy="957663"/>
            </a:xfrm>
            <a:prstGeom prst="rect">
              <a:avLst/>
            </a:prstGeom>
            <a:noFill/>
          </p:spPr>
          <p:txBody>
            <a:bodyPr wrap="square" lIns="0" tIns="0" rIns="0" bIns="0" rtlCol="0">
              <a:spAutoFit/>
            </a:bodyPr>
            <a:lstStyle/>
            <a:p>
              <a:pPr defTabSz="685204">
                <a:lnSpc>
                  <a:spcPts val="1350"/>
                </a:lnSpc>
              </a:pPr>
              <a:r>
                <a:rPr lang="en-US" sz="1050" b="1" dirty="0">
                  <a:gradFill>
                    <a:gsLst>
                      <a:gs pos="15929">
                        <a:schemeClr val="bg1"/>
                      </a:gs>
                      <a:gs pos="100000">
                        <a:schemeClr val="bg1"/>
                      </a:gs>
                    </a:gsLst>
                    <a:lin ang="5400000" scaled="0"/>
                  </a:gradFill>
                  <a:ea typeface="Segoe UI" pitchFamily="34" charset="0"/>
                  <a:cs typeface="Segoe UI" pitchFamily="34" charset="0"/>
                </a:rPr>
                <a:t>        Secure Access </a:t>
              </a:r>
            </a:p>
            <a:p>
              <a:pPr defTabSz="685204">
                <a:lnSpc>
                  <a:spcPts val="1350"/>
                </a:lnSpc>
              </a:pPr>
              <a:r>
                <a:rPr lang="en-US" sz="1050" dirty="0">
                  <a:gradFill>
                    <a:gsLst>
                      <a:gs pos="15929">
                        <a:schemeClr val="bg1"/>
                      </a:gs>
                      <a:gs pos="100000">
                        <a:schemeClr val="bg1"/>
                      </a:gs>
                    </a:gsLst>
                    <a:lin ang="5400000" scaled="0"/>
                  </a:gradFill>
                  <a:ea typeface="Segoe UI" pitchFamily="34" charset="0"/>
                  <a:cs typeface="Segoe UI" pitchFamily="34" charset="0"/>
                </a:rPr>
                <a:t>Use </a:t>
              </a:r>
              <a:r>
                <a:rPr lang="en-US" sz="1050" b="1" dirty="0">
                  <a:gradFill>
                    <a:gsLst>
                      <a:gs pos="15929">
                        <a:schemeClr val="bg1"/>
                      </a:gs>
                      <a:gs pos="100000">
                        <a:schemeClr val="bg1"/>
                      </a:gs>
                    </a:gsLst>
                    <a:lin ang="5400000" scaled="0"/>
                  </a:gradFill>
                  <a:ea typeface="Segoe UI" pitchFamily="34" charset="0"/>
                  <a:cs typeface="Segoe UI" pitchFamily="34" charset="0"/>
                </a:rPr>
                <a:t>Windows</a:t>
              </a:r>
              <a:r>
                <a:rPr lang="en-US" sz="1050" dirty="0">
                  <a:gradFill>
                    <a:gsLst>
                      <a:gs pos="15929">
                        <a:schemeClr val="bg1"/>
                      </a:gs>
                      <a:gs pos="100000">
                        <a:schemeClr val="bg1"/>
                      </a:gs>
                    </a:gsLst>
                    <a:lin ang="5400000" scaled="0"/>
                  </a:gradFill>
                  <a:ea typeface="Segoe UI" pitchFamily="34" charset="0"/>
                  <a:cs typeface="Segoe UI" pitchFamily="34" charset="0"/>
                </a:rPr>
                <a:t> or </a:t>
              </a:r>
              <a:r>
                <a:rPr lang="en-US" sz="1500" b="1" dirty="0">
                  <a:gradFill>
                    <a:gsLst>
                      <a:gs pos="15929">
                        <a:schemeClr val="bg1"/>
                      </a:gs>
                      <a:gs pos="100000">
                        <a:schemeClr val="bg1"/>
                      </a:gs>
                    </a:gsLst>
                    <a:lin ang="5400000" scaled="0"/>
                  </a:gradFill>
                  <a:ea typeface="Segoe UI" pitchFamily="34" charset="0"/>
                  <a:cs typeface="Segoe UI" pitchFamily="34" charset="0"/>
                </a:rPr>
                <a:t>O365 </a:t>
              </a:r>
              <a:r>
                <a:rPr lang="en-US" sz="1200" b="1" dirty="0">
                  <a:gradFill>
                    <a:gsLst>
                      <a:gs pos="15929">
                        <a:schemeClr val="bg1"/>
                      </a:gs>
                      <a:gs pos="100000">
                        <a:schemeClr val="bg1"/>
                      </a:gs>
                    </a:gsLst>
                    <a:lin ang="5400000" scaled="0"/>
                  </a:gradFill>
                  <a:ea typeface="Segoe UI" pitchFamily="34" charset="0"/>
                  <a:cs typeface="Segoe UI" pitchFamily="34" charset="0"/>
                </a:rPr>
                <a:t>Identity</a:t>
              </a:r>
              <a:r>
                <a:rPr lang="en-US" sz="1500" b="1" dirty="0">
                  <a:gradFill>
                    <a:gsLst>
                      <a:gs pos="15929">
                        <a:schemeClr val="bg1"/>
                      </a:gs>
                      <a:gs pos="100000">
                        <a:schemeClr val="bg1"/>
                      </a:gs>
                    </a:gsLst>
                    <a:lin ang="5400000" scaled="0"/>
                  </a:gradFill>
                  <a:ea typeface="Segoe UI" pitchFamily="34" charset="0"/>
                  <a:cs typeface="Segoe UI" pitchFamily="34" charset="0"/>
                </a:rPr>
                <a:t> </a:t>
              </a:r>
              <a:r>
                <a:rPr lang="en-US" sz="1050" dirty="0">
                  <a:gradFill>
                    <a:gsLst>
                      <a:gs pos="15929">
                        <a:schemeClr val="bg1"/>
                      </a:gs>
                      <a:gs pos="100000">
                        <a:schemeClr val="bg1"/>
                      </a:gs>
                    </a:gsLst>
                    <a:lin ang="5400000" scaled="0"/>
                  </a:gradFill>
                  <a:ea typeface="Segoe UI" pitchFamily="34" charset="0"/>
                  <a:cs typeface="Segoe UI" pitchFamily="34" charset="0"/>
                </a:rPr>
                <a:t>to authenticate. </a:t>
              </a:r>
              <a:endParaRPr lang="en-US" sz="1050" dirty="0">
                <a:gradFill>
                  <a:gsLst>
                    <a:gs pos="15929">
                      <a:schemeClr val="bg1"/>
                    </a:gs>
                    <a:gs pos="100000">
                      <a:schemeClr val="bg1"/>
                    </a:gs>
                  </a:gsLst>
                  <a:lin ang="5400000" scaled="0"/>
                </a:gradFill>
                <a:cs typeface="Segoe UI" pitchFamily="34" charset="0"/>
              </a:endParaRPr>
            </a:p>
          </p:txBody>
        </p:sp>
        <p:sp>
          <p:nvSpPr>
            <p:cNvPr id="12" name="Freeform 164"/>
            <p:cNvSpPr>
              <a:spLocks noEditPoints="1"/>
            </p:cNvSpPr>
            <p:nvPr/>
          </p:nvSpPr>
          <p:spPr bwMode="black">
            <a:xfrm>
              <a:off x="427415" y="2391431"/>
              <a:ext cx="338622" cy="625793"/>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20" tIns="30860" rIns="61720" bIns="30860" numCol="1" anchor="t" anchorCtr="0" compatLnSpc="1">
              <a:prstTxWarp prst="textNoShape">
                <a:avLst/>
              </a:prstTxWarp>
            </a:bodyPr>
            <a:lstStyle/>
            <a:p>
              <a:endParaRPr lang="en-US" sz="1200" dirty="0">
                <a:gradFill>
                  <a:gsLst>
                    <a:gs pos="15929">
                      <a:schemeClr val="bg1"/>
                    </a:gs>
                    <a:gs pos="100000">
                      <a:schemeClr val="bg1"/>
                    </a:gs>
                  </a:gsLst>
                  <a:lin ang="5400000" scaled="0"/>
                </a:gradFill>
              </a:endParaRPr>
            </a:p>
          </p:txBody>
        </p:sp>
      </p:grpSp>
      <p:grpSp>
        <p:nvGrpSpPr>
          <p:cNvPr id="13" name="Group 12"/>
          <p:cNvGrpSpPr/>
          <p:nvPr/>
        </p:nvGrpSpPr>
        <p:grpSpPr>
          <a:xfrm>
            <a:off x="2288234" y="1635786"/>
            <a:ext cx="2295292" cy="1136679"/>
            <a:chOff x="2245824" y="2928964"/>
            <a:chExt cx="3060824" cy="1515787"/>
          </a:xfrm>
        </p:grpSpPr>
        <p:sp>
          <p:nvSpPr>
            <p:cNvPr id="14" name="TextBox 13"/>
            <p:cNvSpPr txBox="1"/>
            <p:nvPr/>
          </p:nvSpPr>
          <p:spPr>
            <a:xfrm>
              <a:off x="3196276" y="3726504"/>
              <a:ext cx="2110372" cy="718247"/>
            </a:xfrm>
            <a:prstGeom prst="rect">
              <a:avLst/>
            </a:prstGeom>
            <a:noFill/>
          </p:spPr>
          <p:txBody>
            <a:bodyPr wrap="square" lIns="0" tIns="0" rIns="0" bIns="0" rtlCol="0">
              <a:spAutoFit/>
            </a:bodyPr>
            <a:lstStyle/>
            <a:p>
              <a:pPr defTabSz="685204">
                <a:lnSpc>
                  <a:spcPts val="1350"/>
                </a:lnSpc>
              </a:pPr>
              <a:r>
                <a:rPr lang="en-US" sz="1050" dirty="0">
                  <a:gradFill>
                    <a:gsLst>
                      <a:gs pos="15929">
                        <a:schemeClr val="bg1"/>
                      </a:gs>
                      <a:gs pos="100000">
                        <a:schemeClr val="bg1"/>
                      </a:gs>
                    </a:gsLst>
                    <a:lin ang="5400000" scaled="0"/>
                  </a:gradFill>
                  <a:ea typeface="Segoe UI" pitchFamily="34" charset="0"/>
                  <a:cs typeface="Segoe UI" pitchFamily="34" charset="0"/>
                </a:rPr>
                <a:t> </a:t>
              </a:r>
              <a:r>
                <a:rPr lang="en-US" sz="1050" b="1" dirty="0">
                  <a:gradFill>
                    <a:gsLst>
                      <a:gs pos="15929">
                        <a:schemeClr val="bg1"/>
                      </a:gs>
                      <a:gs pos="100000">
                        <a:schemeClr val="bg1"/>
                      </a:gs>
                    </a:gsLst>
                    <a:lin ang="5400000" scaled="0"/>
                  </a:gradFill>
                  <a:ea typeface="Segoe UI" pitchFamily="34" charset="0"/>
                  <a:cs typeface="Segoe UI" pitchFamily="34" charset="0"/>
                </a:rPr>
                <a:t>https</a:t>
              </a:r>
              <a:r>
                <a:rPr lang="en-US" sz="1050" dirty="0">
                  <a:gradFill>
                    <a:gsLst>
                      <a:gs pos="15929">
                        <a:schemeClr val="bg1"/>
                      </a:gs>
                      <a:gs pos="100000">
                        <a:schemeClr val="bg1"/>
                      </a:gs>
                    </a:gsLst>
                    <a:lin ang="5400000" scaled="0"/>
                  </a:gradFill>
                  <a:ea typeface="Segoe UI" pitchFamily="34" charset="0"/>
                  <a:cs typeface="Segoe UI" pitchFamily="34" charset="0"/>
                </a:rPr>
                <a:t> protocol with </a:t>
              </a:r>
              <a:r>
                <a:rPr lang="en-US" sz="1350" b="1" dirty="0">
                  <a:gradFill>
                    <a:gsLst>
                      <a:gs pos="15929">
                        <a:schemeClr val="bg1"/>
                      </a:gs>
                      <a:gs pos="100000">
                        <a:schemeClr val="bg1"/>
                      </a:gs>
                    </a:gsLst>
                    <a:lin ang="5400000" scaled="0"/>
                  </a:gradFill>
                  <a:ea typeface="Segoe UI" pitchFamily="34" charset="0"/>
                  <a:cs typeface="Segoe UI" pitchFamily="34" charset="0"/>
                </a:rPr>
                <a:t>REST</a:t>
              </a:r>
              <a:r>
                <a:rPr lang="en-US" sz="1350" dirty="0">
                  <a:gradFill>
                    <a:gsLst>
                      <a:gs pos="15929">
                        <a:schemeClr val="bg1"/>
                      </a:gs>
                      <a:gs pos="100000">
                        <a:schemeClr val="bg1"/>
                      </a:gs>
                    </a:gsLst>
                    <a:lin ang="5400000" scaled="0"/>
                  </a:gradFill>
                  <a:ea typeface="Segoe UI" pitchFamily="34" charset="0"/>
                  <a:cs typeface="Segoe UI" pitchFamily="34" charset="0"/>
                </a:rPr>
                <a:t> </a:t>
              </a:r>
              <a:r>
                <a:rPr lang="en-US" sz="1050" dirty="0">
                  <a:gradFill>
                    <a:gsLst>
                      <a:gs pos="15929">
                        <a:schemeClr val="bg1"/>
                      </a:gs>
                      <a:gs pos="100000">
                        <a:schemeClr val="bg1"/>
                      </a:gs>
                    </a:gsLst>
                    <a:lin ang="5400000" scaled="0"/>
                  </a:gradFill>
                  <a:ea typeface="Segoe UI" pitchFamily="34" charset="0"/>
                  <a:cs typeface="Segoe UI" pitchFamily="34" charset="0"/>
                </a:rPr>
                <a:t>style API lets you build apps on many different </a:t>
              </a:r>
              <a:r>
                <a:rPr lang="en-US" sz="1050" b="1" dirty="0">
                  <a:gradFill>
                    <a:gsLst>
                      <a:gs pos="15929">
                        <a:schemeClr val="bg1"/>
                      </a:gs>
                      <a:gs pos="100000">
                        <a:schemeClr val="bg1"/>
                      </a:gs>
                    </a:gsLst>
                    <a:lin ang="5400000" scaled="0"/>
                  </a:gradFill>
                  <a:ea typeface="Segoe UI" pitchFamily="34" charset="0"/>
                  <a:cs typeface="Segoe UI" pitchFamily="34" charset="0"/>
                </a:rPr>
                <a:t>platforms</a:t>
              </a:r>
            </a:p>
          </p:txBody>
        </p:sp>
        <p:grpSp>
          <p:nvGrpSpPr>
            <p:cNvPr id="15" name="Group 14"/>
            <p:cNvGrpSpPr/>
            <p:nvPr/>
          </p:nvGrpSpPr>
          <p:grpSpPr>
            <a:xfrm>
              <a:off x="3271079" y="3206605"/>
              <a:ext cx="1286066" cy="470857"/>
              <a:chOff x="6285992" y="2207459"/>
              <a:chExt cx="1286066" cy="470857"/>
            </a:xfrm>
          </p:grpSpPr>
          <p:sp>
            <p:nvSpPr>
              <p:cNvPr id="17" name="Freeform 14"/>
              <p:cNvSpPr>
                <a:spLocks noEditPoints="1"/>
              </p:cNvSpPr>
              <p:nvPr/>
            </p:nvSpPr>
            <p:spPr bwMode="auto">
              <a:xfrm>
                <a:off x="6351524" y="2361705"/>
                <a:ext cx="178214" cy="162366"/>
              </a:xfrm>
              <a:custGeom>
                <a:avLst/>
                <a:gdLst>
                  <a:gd name="T0" fmla="*/ 52 w 117"/>
                  <a:gd name="T1" fmla="*/ 9 h 117"/>
                  <a:gd name="T2" fmla="*/ 117 w 117"/>
                  <a:gd name="T3" fmla="*/ 0 h 117"/>
                  <a:gd name="T4" fmla="*/ 117 w 117"/>
                  <a:gd name="T5" fmla="*/ 57 h 117"/>
                  <a:gd name="T6" fmla="*/ 52 w 117"/>
                  <a:gd name="T7" fmla="*/ 57 h 117"/>
                  <a:gd name="T8" fmla="*/ 52 w 117"/>
                  <a:gd name="T9" fmla="*/ 9 h 117"/>
                  <a:gd name="T10" fmla="*/ 52 w 117"/>
                  <a:gd name="T11" fmla="*/ 9 h 117"/>
                  <a:gd name="T12" fmla="*/ 50 w 117"/>
                  <a:gd name="T13" fmla="*/ 57 h 117"/>
                  <a:gd name="T14" fmla="*/ 50 w 117"/>
                  <a:gd name="T15" fmla="*/ 9 h 117"/>
                  <a:gd name="T16" fmla="*/ 0 w 117"/>
                  <a:gd name="T17" fmla="*/ 16 h 117"/>
                  <a:gd name="T18" fmla="*/ 0 w 117"/>
                  <a:gd name="T19" fmla="*/ 57 h 117"/>
                  <a:gd name="T20" fmla="*/ 50 w 117"/>
                  <a:gd name="T21" fmla="*/ 57 h 117"/>
                  <a:gd name="T22" fmla="*/ 50 w 117"/>
                  <a:gd name="T23" fmla="*/ 57 h 117"/>
                  <a:gd name="T24" fmla="*/ 52 w 117"/>
                  <a:gd name="T25" fmla="*/ 59 h 117"/>
                  <a:gd name="T26" fmla="*/ 52 w 117"/>
                  <a:gd name="T27" fmla="*/ 108 h 117"/>
                  <a:gd name="T28" fmla="*/ 117 w 117"/>
                  <a:gd name="T29" fmla="*/ 117 h 117"/>
                  <a:gd name="T30" fmla="*/ 117 w 117"/>
                  <a:gd name="T31" fmla="*/ 59 h 117"/>
                  <a:gd name="T32" fmla="*/ 52 w 117"/>
                  <a:gd name="T33" fmla="*/ 59 h 117"/>
                  <a:gd name="T34" fmla="*/ 52 w 117"/>
                  <a:gd name="T35" fmla="*/ 59 h 117"/>
                  <a:gd name="T36" fmla="*/ 50 w 117"/>
                  <a:gd name="T37" fmla="*/ 59 h 117"/>
                  <a:gd name="T38" fmla="*/ 0 w 117"/>
                  <a:gd name="T39" fmla="*/ 59 h 117"/>
                  <a:gd name="T40" fmla="*/ 0 w 117"/>
                  <a:gd name="T41" fmla="*/ 100 h 117"/>
                  <a:gd name="T42" fmla="*/ 50 w 117"/>
                  <a:gd name="T43" fmla="*/ 107 h 117"/>
                  <a:gd name="T44" fmla="*/ 50 w 117"/>
                  <a:gd name="T45" fmla="*/ 59 h 117"/>
                  <a:gd name="T46" fmla="*/ 50 w 117"/>
                  <a:gd name="T47" fmla="*/ 5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7">
                    <a:moveTo>
                      <a:pt x="52" y="9"/>
                    </a:moveTo>
                    <a:cubicBezTo>
                      <a:pt x="117" y="0"/>
                      <a:pt x="117" y="0"/>
                      <a:pt x="117" y="0"/>
                    </a:cubicBezTo>
                    <a:cubicBezTo>
                      <a:pt x="117" y="57"/>
                      <a:pt x="117" y="57"/>
                      <a:pt x="117" y="57"/>
                    </a:cubicBezTo>
                    <a:cubicBezTo>
                      <a:pt x="52" y="57"/>
                      <a:pt x="52" y="57"/>
                      <a:pt x="52" y="57"/>
                    </a:cubicBezTo>
                    <a:cubicBezTo>
                      <a:pt x="52" y="9"/>
                      <a:pt x="52" y="9"/>
                      <a:pt x="52" y="9"/>
                    </a:cubicBezTo>
                    <a:cubicBezTo>
                      <a:pt x="52" y="9"/>
                      <a:pt x="52" y="9"/>
                      <a:pt x="52" y="9"/>
                    </a:cubicBezTo>
                    <a:close/>
                    <a:moveTo>
                      <a:pt x="50" y="57"/>
                    </a:moveTo>
                    <a:cubicBezTo>
                      <a:pt x="50" y="9"/>
                      <a:pt x="50" y="9"/>
                      <a:pt x="50" y="9"/>
                    </a:cubicBezTo>
                    <a:cubicBezTo>
                      <a:pt x="0" y="16"/>
                      <a:pt x="0" y="16"/>
                      <a:pt x="0" y="16"/>
                    </a:cubicBezTo>
                    <a:cubicBezTo>
                      <a:pt x="0" y="57"/>
                      <a:pt x="0" y="57"/>
                      <a:pt x="0" y="57"/>
                    </a:cubicBezTo>
                    <a:cubicBezTo>
                      <a:pt x="50" y="57"/>
                      <a:pt x="50" y="57"/>
                      <a:pt x="50" y="57"/>
                    </a:cubicBezTo>
                    <a:cubicBezTo>
                      <a:pt x="50" y="57"/>
                      <a:pt x="50" y="57"/>
                      <a:pt x="50" y="57"/>
                    </a:cubicBezTo>
                    <a:close/>
                    <a:moveTo>
                      <a:pt x="52" y="59"/>
                    </a:moveTo>
                    <a:cubicBezTo>
                      <a:pt x="52" y="108"/>
                      <a:pt x="52" y="108"/>
                      <a:pt x="52" y="108"/>
                    </a:cubicBezTo>
                    <a:cubicBezTo>
                      <a:pt x="117" y="117"/>
                      <a:pt x="117" y="117"/>
                      <a:pt x="117" y="117"/>
                    </a:cubicBezTo>
                    <a:cubicBezTo>
                      <a:pt x="117" y="59"/>
                      <a:pt x="117" y="59"/>
                      <a:pt x="117" y="59"/>
                    </a:cubicBezTo>
                    <a:cubicBezTo>
                      <a:pt x="52" y="59"/>
                      <a:pt x="52" y="59"/>
                      <a:pt x="52" y="59"/>
                    </a:cubicBezTo>
                    <a:cubicBezTo>
                      <a:pt x="52" y="59"/>
                      <a:pt x="52" y="59"/>
                      <a:pt x="52" y="59"/>
                    </a:cubicBezTo>
                    <a:close/>
                    <a:moveTo>
                      <a:pt x="50" y="59"/>
                    </a:moveTo>
                    <a:cubicBezTo>
                      <a:pt x="0" y="59"/>
                      <a:pt x="0" y="59"/>
                      <a:pt x="0" y="59"/>
                    </a:cubicBezTo>
                    <a:cubicBezTo>
                      <a:pt x="0" y="100"/>
                      <a:pt x="0" y="100"/>
                      <a:pt x="0" y="100"/>
                    </a:cubicBezTo>
                    <a:cubicBezTo>
                      <a:pt x="50" y="107"/>
                      <a:pt x="50" y="107"/>
                      <a:pt x="50" y="107"/>
                    </a:cubicBezTo>
                    <a:cubicBezTo>
                      <a:pt x="50" y="59"/>
                      <a:pt x="50" y="59"/>
                      <a:pt x="50" y="59"/>
                    </a:cubicBezTo>
                    <a:cubicBezTo>
                      <a:pt x="50" y="59"/>
                      <a:pt x="50" y="59"/>
                      <a:pt x="50"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1328" tIns="35664" rIns="71328" bIns="35664" numCol="1" anchor="t" anchorCtr="0" compatLnSpc="1">
                <a:prstTxWarp prst="textNoShape">
                  <a:avLst/>
                </a:prstTxWarp>
              </a:bodyPr>
              <a:lstStyle/>
              <a:p>
                <a:pPr defTabSz="712966">
                  <a:defRPr/>
                </a:pPr>
                <a:endParaRPr lang="en-US" sz="1482" kern="0" dirty="0">
                  <a:gradFill>
                    <a:gsLst>
                      <a:gs pos="15929">
                        <a:schemeClr val="bg1"/>
                      </a:gs>
                      <a:gs pos="100000">
                        <a:schemeClr val="bg1"/>
                      </a:gs>
                    </a:gsLst>
                    <a:lin ang="5400000" scaled="0"/>
                  </a:gradFill>
                </a:endParaRPr>
              </a:p>
            </p:txBody>
          </p:sp>
          <p:sp>
            <p:nvSpPr>
              <p:cNvPr id="18" name="Freeform 138"/>
              <p:cNvSpPr>
                <a:spLocks noEditPoints="1"/>
              </p:cNvSpPr>
              <p:nvPr/>
            </p:nvSpPr>
            <p:spPr bwMode="auto">
              <a:xfrm>
                <a:off x="6285992" y="2207459"/>
                <a:ext cx="309354" cy="470857"/>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solidFill>
                <a:srgbClr val="FFFFFF"/>
              </a:solidFill>
              <a:ln>
                <a:noFill/>
              </a:ln>
            </p:spPr>
            <p:txBody>
              <a:bodyPr vert="horz" wrap="square" lIns="71328" tIns="35664" rIns="71328" bIns="35664" numCol="1" anchor="t" anchorCtr="0" compatLnSpc="1">
                <a:prstTxWarp prst="textNoShape">
                  <a:avLst/>
                </a:prstTxWarp>
              </a:bodyPr>
              <a:lstStyle/>
              <a:p>
                <a:pPr defTabSz="712966">
                  <a:defRPr/>
                </a:pPr>
                <a:endParaRPr lang="en-US" sz="1482" kern="0" dirty="0">
                  <a:gradFill>
                    <a:gsLst>
                      <a:gs pos="15929">
                        <a:schemeClr val="bg1"/>
                      </a:gs>
                      <a:gs pos="100000">
                        <a:schemeClr val="bg1"/>
                      </a:gs>
                    </a:gsLst>
                    <a:lin ang="5400000" scaled="0"/>
                  </a:gradFill>
                </a:endParaRPr>
              </a:p>
            </p:txBody>
          </p:sp>
          <p:pic>
            <p:nvPicPr>
              <p:cNvPr id="19" name="Picture 18" descr="http://dev.voxmobile.com/wp-content/uploads/2011/03/android_logo.png">
                <a:hlinkClick r:id="rId3"/>
              </p:cNvPr>
              <p:cNvPicPr>
                <a:picLocks noChangeAspect="1" noChangeArrowheads="1"/>
              </p:cNvPicPr>
              <p:nvPr/>
            </p:nvPicPr>
            <p:blipFill rotWithShape="1">
              <a:blip r:embed="rId4" cstate="print">
                <a:biLevel thresh="50000"/>
                <a:extLst>
                  <a:ext uri="{28A0092B-C50C-407E-A947-70E740481C1C}">
                    <a14:useLocalDpi xmlns:a14="http://schemas.microsoft.com/office/drawing/2010/main" val="0"/>
                  </a:ext>
                </a:extLst>
              </a:blip>
              <a:srcRect l="21197" r="20195"/>
              <a:stretch/>
            </p:blipFill>
            <p:spPr bwMode="auto">
              <a:xfrm>
                <a:off x="7321372" y="2316654"/>
                <a:ext cx="197228" cy="240737"/>
              </a:xfrm>
              <a:prstGeom prst="rect">
                <a:avLst/>
              </a:prstGeom>
              <a:noFill/>
              <a:extLst>
                <a:ext uri="{909E8E84-426E-40DD-AFC4-6F175D3DCCD1}">
                  <a14:hiddenFill xmlns:a14="http://schemas.microsoft.com/office/drawing/2010/main">
                    <a:solidFill>
                      <a:srgbClr val="FFFFFF"/>
                    </a:solidFill>
                  </a14:hiddenFill>
                </a:ext>
              </a:extLst>
            </p:spPr>
          </p:pic>
          <p:sp>
            <p:nvSpPr>
              <p:cNvPr id="20" name="Freeform 138"/>
              <p:cNvSpPr>
                <a:spLocks noEditPoints="1"/>
              </p:cNvSpPr>
              <p:nvPr/>
            </p:nvSpPr>
            <p:spPr bwMode="auto">
              <a:xfrm>
                <a:off x="7262704" y="2207459"/>
                <a:ext cx="309354" cy="470857"/>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solidFill>
                <a:srgbClr val="FFFFFF"/>
              </a:solidFill>
              <a:ln>
                <a:noFill/>
              </a:ln>
            </p:spPr>
            <p:txBody>
              <a:bodyPr vert="horz" wrap="square" lIns="71328" tIns="35664" rIns="71328" bIns="35664" numCol="1" anchor="t" anchorCtr="0" compatLnSpc="1">
                <a:prstTxWarp prst="textNoShape">
                  <a:avLst/>
                </a:prstTxWarp>
              </a:bodyPr>
              <a:lstStyle/>
              <a:p>
                <a:pPr defTabSz="712966">
                  <a:defRPr/>
                </a:pPr>
                <a:endParaRPr lang="en-US" sz="1482" kern="0" dirty="0">
                  <a:gradFill>
                    <a:gsLst>
                      <a:gs pos="15929">
                        <a:schemeClr val="bg1"/>
                      </a:gs>
                      <a:gs pos="100000">
                        <a:schemeClr val="bg1"/>
                      </a:gs>
                    </a:gsLst>
                    <a:lin ang="5400000" scaled="0"/>
                  </a:gradFill>
                </a:endParaRPr>
              </a:p>
            </p:txBody>
          </p:sp>
          <p:pic>
            <p:nvPicPr>
              <p:cNvPr id="21" name="Picture 20"/>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6839272" y="2337259"/>
                <a:ext cx="179436" cy="211258"/>
              </a:xfrm>
              <a:prstGeom prst="rect">
                <a:avLst/>
              </a:prstGeom>
            </p:spPr>
          </p:pic>
          <p:sp>
            <p:nvSpPr>
              <p:cNvPr id="22" name="Freeform 21"/>
              <p:cNvSpPr>
                <a:spLocks noEditPoints="1"/>
              </p:cNvSpPr>
              <p:nvPr/>
            </p:nvSpPr>
            <p:spPr bwMode="auto">
              <a:xfrm>
                <a:off x="6774345" y="2207459"/>
                <a:ext cx="309354" cy="470857"/>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solidFill>
                <a:srgbClr val="FFFFFF"/>
              </a:solidFill>
              <a:ln>
                <a:noFill/>
              </a:ln>
            </p:spPr>
            <p:txBody>
              <a:bodyPr vert="horz" wrap="square" lIns="71328" tIns="35664" rIns="71328" bIns="35664" numCol="1" anchor="t" anchorCtr="0" compatLnSpc="1">
                <a:prstTxWarp prst="textNoShape">
                  <a:avLst/>
                </a:prstTxWarp>
              </a:bodyPr>
              <a:lstStyle/>
              <a:p>
                <a:pPr defTabSz="712966">
                  <a:defRPr/>
                </a:pPr>
                <a:endParaRPr lang="en-US" sz="1482" kern="0" dirty="0">
                  <a:gradFill>
                    <a:gsLst>
                      <a:gs pos="15929">
                        <a:schemeClr val="bg1"/>
                      </a:gs>
                      <a:gs pos="100000">
                        <a:schemeClr val="bg1"/>
                      </a:gs>
                    </a:gsLst>
                    <a:lin ang="5400000" scaled="0"/>
                  </a:gradFill>
                </a:endParaRPr>
              </a:p>
            </p:txBody>
          </p:sp>
        </p:grpSp>
        <p:pic>
          <p:nvPicPr>
            <p:cNvPr id="16" name="Picture 2" descr="http://files.softicons.com/download/web-icons/html5-icons-by-w3c/png/512/HTML5_Black_Logo.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2245824" y="2928964"/>
              <a:ext cx="1101791" cy="1101791"/>
            </a:xfrm>
            <a:prstGeom prst="rect">
              <a:avLst/>
            </a:prstGeom>
            <a:noFill/>
            <a:extLst>
              <a:ext uri="{909E8E84-426E-40DD-AFC4-6F175D3DCCD1}">
                <a14:hiddenFill xmlns:a14="http://schemas.microsoft.com/office/drawing/2010/main">
                  <a:solidFill>
                    <a:srgbClr val="FFFFFF"/>
                  </a:solidFill>
                </a14:hiddenFill>
              </a:ext>
            </a:extLst>
          </p:spPr>
        </p:pic>
      </p:grpSp>
      <p:pic>
        <p:nvPicPr>
          <p:cNvPr id="24" name="Picture 23"/>
          <p:cNvPicPr>
            <a:picLocks noChangeAspect="1"/>
          </p:cNvPicPr>
          <p:nvPr/>
        </p:nvPicPr>
        <p:blipFill>
          <a:blip r:embed="rId8" cstate="print">
            <a:lum bright="70000" contrast="-70000"/>
            <a:extLst>
              <a:ext uri="{28A0092B-C50C-407E-A947-70E740481C1C}">
                <a14:useLocalDpi xmlns:a14="http://schemas.microsoft.com/office/drawing/2010/main" val="0"/>
              </a:ext>
            </a:extLst>
          </a:blip>
          <a:stretch>
            <a:fillRect/>
          </a:stretch>
        </p:blipFill>
        <p:spPr>
          <a:xfrm>
            <a:off x="7170519" y="4285246"/>
            <a:ext cx="1795599" cy="432490"/>
          </a:xfrm>
          <a:prstGeom prst="rect">
            <a:avLst/>
          </a:prstGeom>
        </p:spPr>
      </p:pic>
      <p:grpSp>
        <p:nvGrpSpPr>
          <p:cNvPr id="25" name="Group 24"/>
          <p:cNvGrpSpPr/>
          <p:nvPr/>
        </p:nvGrpSpPr>
        <p:grpSpPr>
          <a:xfrm>
            <a:off x="2694743" y="3301758"/>
            <a:ext cx="2421487" cy="878225"/>
            <a:chOff x="4408236" y="5258116"/>
            <a:chExt cx="2988825" cy="1171132"/>
          </a:xfrm>
        </p:grpSpPr>
        <p:sp>
          <p:nvSpPr>
            <p:cNvPr id="26" name="TextBox 25"/>
            <p:cNvSpPr txBox="1"/>
            <p:nvPr/>
          </p:nvSpPr>
          <p:spPr>
            <a:xfrm>
              <a:off x="4408236" y="5711001"/>
              <a:ext cx="2988825" cy="718247"/>
            </a:xfrm>
            <a:prstGeom prst="rect">
              <a:avLst/>
            </a:prstGeom>
            <a:noFill/>
          </p:spPr>
          <p:txBody>
            <a:bodyPr wrap="square" lIns="0" tIns="0" rIns="0" bIns="0" rtlCol="0">
              <a:spAutoFit/>
            </a:bodyPr>
            <a:lstStyle/>
            <a:p>
              <a:pPr defTabSz="685405">
                <a:lnSpc>
                  <a:spcPts val="1350"/>
                </a:lnSpc>
              </a:pPr>
              <a:r>
                <a:rPr lang="en-US" sz="1350" b="1" dirty="0">
                  <a:gradFill>
                    <a:gsLst>
                      <a:gs pos="15929">
                        <a:schemeClr val="bg1"/>
                      </a:gs>
                      <a:gs pos="100000">
                        <a:schemeClr val="bg1"/>
                      </a:gs>
                    </a:gsLst>
                    <a:lin ang="5400000" scaled="0"/>
                  </a:gradFill>
                  <a:ea typeface="Segoe UI" pitchFamily="34" charset="0"/>
                  <a:cs typeface="Segoe UI" pitchFamily="34" charset="0"/>
                </a:rPr>
                <a:t>                Operation Security</a:t>
              </a:r>
            </a:p>
            <a:p>
              <a:pPr defTabSz="685405">
                <a:lnSpc>
                  <a:spcPts val="1350"/>
                </a:lnSpc>
              </a:pPr>
              <a:r>
                <a:rPr lang="en-US" sz="1050" dirty="0">
                  <a:gradFill>
                    <a:gsLst>
                      <a:gs pos="15929">
                        <a:schemeClr val="bg1"/>
                      </a:gs>
                      <a:gs pos="100000">
                        <a:schemeClr val="bg1"/>
                      </a:gs>
                    </a:gsLst>
                    <a:lin ang="5400000" scaled="0"/>
                  </a:gradFill>
                  <a:ea typeface="Segoe UI" pitchFamily="34" charset="0"/>
                  <a:cs typeface="Segoe UI" pitchFamily="34" charset="0"/>
                </a:rPr>
                <a:t>Managed within the application just like forms and reports.</a:t>
              </a:r>
            </a:p>
          </p:txBody>
        </p:sp>
        <p:pic>
          <p:nvPicPr>
            <p:cNvPr id="27" name="Picture 4" descr="C:\Users\kevinrac\AppData\Local\MetroStyleAddIn\Icons\MS Dynamics.wmf"/>
            <p:cNvPicPr>
              <a:picLocks noChangeAspect="1" noChangeArrowheads="1"/>
            </p:cNvPicPr>
            <p:nvPr/>
          </p:nvPicPr>
          <p:blipFill>
            <a:blip r:embed="rId9" cstate="print">
              <a:lum/>
              <a:extLst>
                <a:ext uri="{28A0092B-C50C-407E-A947-70E740481C1C}">
                  <a14:useLocalDpi xmlns:a14="http://schemas.microsoft.com/office/drawing/2010/main" val="0"/>
                </a:ext>
              </a:extLst>
            </a:blip>
            <a:srcRect/>
            <a:stretch>
              <a:fillRect/>
            </a:stretch>
          </p:blipFill>
          <p:spPr bwMode="auto">
            <a:xfrm>
              <a:off x="4486000" y="5258116"/>
              <a:ext cx="675426" cy="6389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27"/>
          <p:cNvGrpSpPr/>
          <p:nvPr/>
        </p:nvGrpSpPr>
        <p:grpSpPr>
          <a:xfrm>
            <a:off x="146957" y="598291"/>
            <a:ext cx="1918756" cy="691402"/>
            <a:chOff x="8029156" y="5206793"/>
            <a:chExt cx="2558704" cy="922001"/>
          </a:xfrm>
        </p:grpSpPr>
        <p:grpSp>
          <p:nvGrpSpPr>
            <p:cNvPr id="29" name="Group 28"/>
            <p:cNvGrpSpPr/>
            <p:nvPr/>
          </p:nvGrpSpPr>
          <p:grpSpPr bwMode="black">
            <a:xfrm>
              <a:off x="9836176" y="5256956"/>
              <a:ext cx="751684" cy="811140"/>
              <a:chOff x="3422650" y="3455711"/>
              <a:chExt cx="533401" cy="560664"/>
            </a:xfrm>
            <a:solidFill>
              <a:srgbClr val="FFFFFF"/>
            </a:solidFill>
          </p:grpSpPr>
          <p:sp>
            <p:nvSpPr>
              <p:cNvPr id="32" name="Freeform 82"/>
              <p:cNvSpPr>
                <a:spLocks noEditPoints="1"/>
              </p:cNvSpPr>
              <p:nvPr/>
            </p:nvSpPr>
            <p:spPr bwMode="black">
              <a:xfrm>
                <a:off x="3422651" y="3455711"/>
                <a:ext cx="533400" cy="533399"/>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pFill/>
              <a:ln>
                <a:noFill/>
              </a:ln>
            </p:spPr>
            <p:txBody>
              <a:bodyPr vert="horz" wrap="square" lIns="68570" tIns="34285" rIns="68570" bIns="34285" numCol="1" anchor="t" anchorCtr="0" compatLnSpc="1">
                <a:prstTxWarp prst="textNoShape">
                  <a:avLst/>
                </a:prstTxWarp>
              </a:bodyPr>
              <a:lstStyle/>
              <a:p>
                <a:endParaRPr lang="en-US" sz="1200" dirty="0">
                  <a:gradFill>
                    <a:gsLst>
                      <a:gs pos="15929">
                        <a:schemeClr val="bg1"/>
                      </a:gs>
                      <a:gs pos="100000">
                        <a:schemeClr val="bg1"/>
                      </a:gs>
                    </a:gsLst>
                    <a:lin ang="5400000" scaled="0"/>
                  </a:gradFill>
                </a:endParaRPr>
              </a:p>
            </p:txBody>
          </p:sp>
          <p:sp>
            <p:nvSpPr>
              <p:cNvPr id="33"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grpFill/>
              <a:ln>
                <a:noFill/>
              </a:ln>
            </p:spPr>
            <p:txBody>
              <a:bodyPr vert="horz" wrap="square" lIns="68570" tIns="34285" rIns="68570" bIns="34285" numCol="1" anchor="t" anchorCtr="0" compatLnSpc="1">
                <a:prstTxWarp prst="textNoShape">
                  <a:avLst/>
                </a:prstTxWarp>
              </a:bodyPr>
              <a:lstStyle/>
              <a:p>
                <a:endParaRPr lang="en-US" sz="1200" dirty="0">
                  <a:gradFill>
                    <a:gsLst>
                      <a:gs pos="15929">
                        <a:schemeClr val="bg1"/>
                      </a:gs>
                      <a:gs pos="100000">
                        <a:schemeClr val="bg1"/>
                      </a:gs>
                    </a:gsLst>
                    <a:lin ang="5400000" scaled="0"/>
                  </a:gradFill>
                </a:endParaRPr>
              </a:p>
            </p:txBody>
          </p:sp>
        </p:grpSp>
        <p:sp>
          <p:nvSpPr>
            <p:cNvPr id="30" name="TextBox 29"/>
            <p:cNvSpPr txBox="1"/>
            <p:nvPr/>
          </p:nvSpPr>
          <p:spPr>
            <a:xfrm>
              <a:off x="8119053" y="5206793"/>
              <a:ext cx="1899975" cy="239416"/>
            </a:xfrm>
            <a:prstGeom prst="rect">
              <a:avLst/>
            </a:prstGeom>
            <a:noFill/>
          </p:spPr>
          <p:txBody>
            <a:bodyPr wrap="square" lIns="0" tIns="0" rIns="0" bIns="0" rtlCol="0">
              <a:spAutoFit/>
            </a:bodyPr>
            <a:lstStyle/>
            <a:p>
              <a:pPr defTabSz="685204">
                <a:lnSpc>
                  <a:spcPts val="1350"/>
                </a:lnSpc>
              </a:pPr>
              <a:r>
                <a:rPr lang="en-US" sz="1200" b="1" dirty="0">
                  <a:gradFill>
                    <a:gsLst>
                      <a:gs pos="15929">
                        <a:schemeClr val="bg1"/>
                      </a:gs>
                      <a:gs pos="100000">
                        <a:schemeClr val="bg1"/>
                      </a:gs>
                    </a:gsLst>
                    <a:lin ang="5400000" scaled="0"/>
                  </a:gradFill>
                  <a:ea typeface="Segoe UI" pitchFamily="34" charset="0"/>
                  <a:cs typeface="Segoe UI" pitchFamily="34" charset="0"/>
                </a:rPr>
                <a:t>Scalable </a:t>
              </a:r>
              <a:r>
                <a:rPr lang="en-US" sz="1050" b="1" dirty="0">
                  <a:gradFill>
                    <a:gsLst>
                      <a:gs pos="15929">
                        <a:schemeClr val="bg1"/>
                      </a:gs>
                      <a:gs pos="100000">
                        <a:schemeClr val="bg1"/>
                      </a:gs>
                    </a:gsLst>
                    <a:lin ang="5400000" scaled="0"/>
                  </a:gradFill>
                  <a:ea typeface="Segoe UI" pitchFamily="34" charset="0"/>
                  <a:cs typeface="Segoe UI" pitchFamily="34" charset="0"/>
                </a:rPr>
                <a:t>Deployment</a:t>
              </a:r>
              <a:endParaRPr lang="en-US" sz="1050" dirty="0">
                <a:gradFill>
                  <a:gsLst>
                    <a:gs pos="15929">
                      <a:schemeClr val="bg1"/>
                    </a:gs>
                    <a:gs pos="100000">
                      <a:schemeClr val="bg1"/>
                    </a:gs>
                  </a:gsLst>
                  <a:lin ang="5400000" scaled="0"/>
                </a:gradFill>
                <a:cs typeface="Segoe UI" pitchFamily="34" charset="0"/>
              </a:endParaRPr>
            </a:p>
          </p:txBody>
        </p:sp>
        <p:sp>
          <p:nvSpPr>
            <p:cNvPr id="31" name="TextBox 30"/>
            <p:cNvSpPr txBox="1"/>
            <p:nvPr/>
          </p:nvSpPr>
          <p:spPr>
            <a:xfrm>
              <a:off x="8029156" y="5359243"/>
              <a:ext cx="1614407" cy="769551"/>
            </a:xfrm>
            <a:prstGeom prst="rect">
              <a:avLst/>
            </a:prstGeom>
            <a:noFill/>
          </p:spPr>
          <p:txBody>
            <a:bodyPr wrap="square" rtlCol="0">
              <a:spAutoFit/>
            </a:bodyPr>
            <a:lstStyle/>
            <a:p>
              <a:r>
                <a:rPr lang="en-US" sz="1050" b="1" dirty="0">
                  <a:gradFill>
                    <a:gsLst>
                      <a:gs pos="15929">
                        <a:schemeClr val="bg1"/>
                      </a:gs>
                      <a:gs pos="100000">
                        <a:schemeClr val="bg1"/>
                      </a:gs>
                    </a:gsLst>
                    <a:lin ang="5400000" scaled="0"/>
                  </a:gradFill>
                  <a:ea typeface="Segoe UI" pitchFamily="34" charset="0"/>
                  <a:cs typeface="Segoe UI" pitchFamily="34" charset="0"/>
                </a:rPr>
                <a:t>models fit</a:t>
              </a:r>
              <a:r>
                <a:rPr lang="en-US" sz="1050" dirty="0">
                  <a:gradFill>
                    <a:gsLst>
                      <a:gs pos="15929">
                        <a:schemeClr val="bg1"/>
                      </a:gs>
                      <a:gs pos="100000">
                        <a:schemeClr val="bg1"/>
                      </a:gs>
                    </a:gsLst>
                    <a:lin ang="5400000" scaled="0"/>
                  </a:gradFill>
                  <a:ea typeface="Segoe UI" pitchFamily="34" charset="0"/>
                  <a:cs typeface="Segoe UI" pitchFamily="34" charset="0"/>
                </a:rPr>
                <a:t> any sized organization needs.</a:t>
              </a:r>
              <a:endParaRPr lang="en-US" sz="1050" dirty="0">
                <a:gradFill>
                  <a:gsLst>
                    <a:gs pos="15929">
                      <a:schemeClr val="bg1"/>
                    </a:gs>
                    <a:gs pos="100000">
                      <a:schemeClr val="bg1"/>
                    </a:gs>
                  </a:gsLst>
                  <a:lin ang="5400000" scaled="0"/>
                </a:gradFill>
              </a:endParaRPr>
            </a:p>
          </p:txBody>
        </p:sp>
      </p:grpSp>
      <p:grpSp>
        <p:nvGrpSpPr>
          <p:cNvPr id="34" name="Group 33"/>
          <p:cNvGrpSpPr/>
          <p:nvPr/>
        </p:nvGrpSpPr>
        <p:grpSpPr>
          <a:xfrm>
            <a:off x="5436553" y="3042371"/>
            <a:ext cx="1316111" cy="923330"/>
            <a:chOff x="9788432" y="2465270"/>
            <a:chExt cx="1755064" cy="1231281"/>
          </a:xfrm>
        </p:grpSpPr>
        <p:sp>
          <p:nvSpPr>
            <p:cNvPr id="35" name="TextBox 34"/>
            <p:cNvSpPr txBox="1"/>
            <p:nvPr/>
          </p:nvSpPr>
          <p:spPr>
            <a:xfrm>
              <a:off x="9788432" y="2465270"/>
              <a:ext cx="1755064" cy="1231281"/>
            </a:xfrm>
            <a:prstGeom prst="rect">
              <a:avLst/>
            </a:prstGeom>
            <a:noFill/>
          </p:spPr>
          <p:txBody>
            <a:bodyPr wrap="square" rtlCol="0">
              <a:spAutoFit/>
            </a:bodyPr>
            <a:lstStyle/>
            <a:p>
              <a:pPr lvl="0"/>
              <a:r>
                <a:rPr lang="en-US" sz="1200" b="1" dirty="0">
                  <a:gradFill>
                    <a:gsLst>
                      <a:gs pos="15929">
                        <a:schemeClr val="bg1"/>
                      </a:gs>
                      <a:gs pos="100000">
                        <a:schemeClr val="bg1"/>
                      </a:gs>
                    </a:gsLst>
                    <a:lin ang="5400000" scaled="0"/>
                  </a:gradFill>
                  <a:ea typeface="Segoe UI" pitchFamily="34" charset="0"/>
                  <a:cs typeface="Segoe UI" pitchFamily="34" charset="0"/>
                </a:rPr>
                <a:t>Discovery </a:t>
              </a:r>
              <a:endParaRPr lang="en-US" sz="1050" b="1" dirty="0">
                <a:gradFill>
                  <a:gsLst>
                    <a:gs pos="15929">
                      <a:schemeClr val="bg1"/>
                    </a:gs>
                    <a:gs pos="100000">
                      <a:schemeClr val="bg1"/>
                    </a:gs>
                  </a:gsLst>
                  <a:lin ang="5400000" scaled="0"/>
                </a:gradFill>
                <a:ea typeface="Segoe UI" pitchFamily="34" charset="0"/>
                <a:cs typeface="Segoe UI" pitchFamily="34" charset="0"/>
              </a:endParaRPr>
            </a:p>
            <a:p>
              <a:pPr lvl="0"/>
              <a:r>
                <a:rPr lang="en-US" sz="1050" b="1" dirty="0">
                  <a:gradFill>
                    <a:gsLst>
                      <a:gs pos="15929">
                        <a:schemeClr val="bg1"/>
                      </a:gs>
                      <a:gs pos="100000">
                        <a:schemeClr val="bg1"/>
                      </a:gs>
                    </a:gsLst>
                    <a:lin ang="5400000" scaled="0"/>
                  </a:gradFill>
                  <a:ea typeface="Segoe UI" pitchFamily="34" charset="0"/>
                  <a:cs typeface="Segoe UI" pitchFamily="34" charset="0"/>
                </a:rPr>
                <a:t>operations </a:t>
              </a:r>
            </a:p>
            <a:p>
              <a:pPr lvl="0"/>
              <a:r>
                <a:rPr lang="en-US" sz="1050" dirty="0">
                  <a:gradFill>
                    <a:gsLst>
                      <a:gs pos="15929">
                        <a:schemeClr val="bg1"/>
                      </a:gs>
                      <a:gs pos="100000">
                        <a:schemeClr val="bg1"/>
                      </a:gs>
                    </a:gsLst>
                    <a:lin ang="5400000" scaled="0"/>
                  </a:gradFill>
                  <a:ea typeface="Segoe UI" pitchFamily="34" charset="0"/>
                  <a:cs typeface="Segoe UI" pitchFamily="34" charset="0"/>
                </a:rPr>
                <a:t>inform you of available operations and their </a:t>
              </a:r>
              <a:r>
                <a:rPr lang="en-US" sz="1050" b="1" dirty="0">
                  <a:gradFill>
                    <a:gsLst>
                      <a:gs pos="15929">
                        <a:schemeClr val="bg1"/>
                      </a:gs>
                      <a:gs pos="100000">
                        <a:schemeClr val="bg1"/>
                      </a:gs>
                    </a:gsLst>
                    <a:lin ang="5400000" scaled="0"/>
                  </a:gradFill>
                  <a:ea typeface="Segoe UI" pitchFamily="34" charset="0"/>
                  <a:cs typeface="Segoe UI" pitchFamily="34" charset="0"/>
                </a:rPr>
                <a:t>syntax</a:t>
              </a:r>
              <a:endParaRPr lang="en-US" sz="1350" b="1" dirty="0">
                <a:gradFill>
                  <a:gsLst>
                    <a:gs pos="15929">
                      <a:schemeClr val="bg1"/>
                    </a:gs>
                    <a:gs pos="100000">
                      <a:schemeClr val="bg1"/>
                    </a:gs>
                  </a:gsLst>
                  <a:lin ang="5400000" scaled="0"/>
                </a:gradFill>
              </a:endParaRPr>
            </a:p>
          </p:txBody>
        </p:sp>
        <p:grpSp>
          <p:nvGrpSpPr>
            <p:cNvPr id="36" name="Group 35"/>
            <p:cNvGrpSpPr/>
            <p:nvPr/>
          </p:nvGrpSpPr>
          <p:grpSpPr bwMode="black">
            <a:xfrm>
              <a:off x="10825888" y="2491365"/>
              <a:ext cx="376909" cy="641883"/>
              <a:chOff x="8920162" y="3943878"/>
              <a:chExt cx="419101" cy="943657"/>
            </a:xfrm>
            <a:solidFill>
              <a:srgbClr val="FFFFFF"/>
            </a:solidFill>
          </p:grpSpPr>
          <p:sp>
            <p:nvSpPr>
              <p:cNvPr id="37" name="Oval 16"/>
              <p:cNvSpPr>
                <a:spLocks noChangeArrowheads="1"/>
              </p:cNvSpPr>
              <p:nvPr/>
            </p:nvSpPr>
            <p:spPr bwMode="black">
              <a:xfrm>
                <a:off x="9148762" y="3943878"/>
                <a:ext cx="149225" cy="146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200" dirty="0">
                  <a:gradFill>
                    <a:gsLst>
                      <a:gs pos="15929">
                        <a:schemeClr val="bg1"/>
                      </a:gs>
                      <a:gs pos="100000">
                        <a:schemeClr val="bg1"/>
                      </a:gs>
                    </a:gsLst>
                    <a:lin ang="5400000" scaled="0"/>
                  </a:gradFill>
                </a:endParaRPr>
              </a:p>
            </p:txBody>
          </p:sp>
          <p:sp>
            <p:nvSpPr>
              <p:cNvPr id="38" name="Freeform 17"/>
              <p:cNvSpPr>
                <a:spLocks/>
              </p:cNvSpPr>
              <p:nvPr/>
            </p:nvSpPr>
            <p:spPr bwMode="black">
              <a:xfrm>
                <a:off x="9017000" y="4177921"/>
                <a:ext cx="322263" cy="709614"/>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200" dirty="0">
                  <a:gradFill>
                    <a:gsLst>
                      <a:gs pos="15929">
                        <a:schemeClr val="bg1"/>
                      </a:gs>
                      <a:gs pos="100000">
                        <a:schemeClr val="bg1"/>
                      </a:gs>
                    </a:gsLst>
                    <a:lin ang="5400000" scaled="0"/>
                  </a:gradFill>
                </a:endParaRPr>
              </a:p>
            </p:txBody>
          </p:sp>
          <p:sp>
            <p:nvSpPr>
              <p:cNvPr id="39" name="Freeform 18"/>
              <p:cNvSpPr>
                <a:spLocks/>
              </p:cNvSpPr>
              <p:nvPr/>
            </p:nvSpPr>
            <p:spPr bwMode="black">
              <a:xfrm>
                <a:off x="9051925" y="4089928"/>
                <a:ext cx="265113" cy="206375"/>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200" dirty="0">
                  <a:gradFill>
                    <a:gsLst>
                      <a:gs pos="15929">
                        <a:schemeClr val="bg1"/>
                      </a:gs>
                      <a:gs pos="100000">
                        <a:schemeClr val="bg1"/>
                      </a:gs>
                    </a:gsLst>
                    <a:lin ang="5400000" scaled="0"/>
                  </a:gradFill>
                </a:endParaRPr>
              </a:p>
            </p:txBody>
          </p:sp>
          <p:sp>
            <p:nvSpPr>
              <p:cNvPr id="40" name="Freeform 19"/>
              <p:cNvSpPr>
                <a:spLocks/>
              </p:cNvSpPr>
              <p:nvPr/>
            </p:nvSpPr>
            <p:spPr bwMode="black">
              <a:xfrm>
                <a:off x="8953500" y="3958166"/>
                <a:ext cx="90488" cy="165100"/>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200" dirty="0">
                  <a:gradFill>
                    <a:gsLst>
                      <a:gs pos="15929">
                        <a:schemeClr val="bg1"/>
                      </a:gs>
                      <a:gs pos="100000">
                        <a:schemeClr val="bg1"/>
                      </a:gs>
                    </a:gsLst>
                    <a:lin ang="5400000" scaled="0"/>
                  </a:gradFill>
                </a:endParaRPr>
              </a:p>
            </p:txBody>
          </p:sp>
          <p:sp>
            <p:nvSpPr>
              <p:cNvPr id="41" name="Freeform 20"/>
              <p:cNvSpPr>
                <a:spLocks/>
              </p:cNvSpPr>
              <p:nvPr/>
            </p:nvSpPr>
            <p:spPr bwMode="black">
              <a:xfrm>
                <a:off x="9055100" y="4010553"/>
                <a:ext cx="68263" cy="60325"/>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200" dirty="0">
                  <a:gradFill>
                    <a:gsLst>
                      <a:gs pos="15929">
                        <a:schemeClr val="bg1"/>
                      </a:gs>
                      <a:gs pos="100000">
                        <a:schemeClr val="bg1"/>
                      </a:gs>
                    </a:gsLst>
                    <a:lin ang="5400000" scaled="0"/>
                  </a:gradFill>
                </a:endParaRPr>
              </a:p>
            </p:txBody>
          </p:sp>
          <p:sp>
            <p:nvSpPr>
              <p:cNvPr id="42" name="Freeform 21"/>
              <p:cNvSpPr>
                <a:spLocks/>
              </p:cNvSpPr>
              <p:nvPr/>
            </p:nvSpPr>
            <p:spPr bwMode="black">
              <a:xfrm>
                <a:off x="8920162" y="3943878"/>
                <a:ext cx="19050" cy="19526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200" dirty="0">
                  <a:gradFill>
                    <a:gsLst>
                      <a:gs pos="15929">
                        <a:schemeClr val="bg1"/>
                      </a:gs>
                      <a:gs pos="100000">
                        <a:schemeClr val="bg1"/>
                      </a:gs>
                    </a:gsLst>
                    <a:lin ang="5400000" scaled="0"/>
                  </a:gradFill>
                </a:endParaRPr>
              </a:p>
            </p:txBody>
          </p:sp>
        </p:grpSp>
      </p:grpSp>
      <p:sp>
        <p:nvSpPr>
          <p:cNvPr id="43" name="TextBox 42"/>
          <p:cNvSpPr txBox="1"/>
          <p:nvPr/>
        </p:nvSpPr>
        <p:spPr>
          <a:xfrm>
            <a:off x="5988348" y="4349071"/>
            <a:ext cx="1337871" cy="300082"/>
          </a:xfrm>
          <a:prstGeom prst="rect">
            <a:avLst/>
          </a:prstGeom>
          <a:noFill/>
        </p:spPr>
        <p:txBody>
          <a:bodyPr wrap="square" rtlCol="0">
            <a:spAutoFit/>
          </a:bodyPr>
          <a:lstStyle/>
          <a:p>
            <a:r>
              <a:rPr lang="en-US" sz="1350" dirty="0">
                <a:gradFill>
                  <a:gsLst>
                    <a:gs pos="15929">
                      <a:schemeClr val="bg1"/>
                    </a:gs>
                    <a:gs pos="100000">
                      <a:schemeClr val="bg1"/>
                    </a:gs>
                  </a:gsLst>
                  <a:lin ang="5400000" scaled="0"/>
                </a:gradFill>
              </a:rPr>
              <a:t>Deployable on</a:t>
            </a:r>
          </a:p>
        </p:txBody>
      </p:sp>
      <p:grpSp>
        <p:nvGrpSpPr>
          <p:cNvPr id="44" name="Group 43"/>
          <p:cNvGrpSpPr/>
          <p:nvPr/>
        </p:nvGrpSpPr>
        <p:grpSpPr>
          <a:xfrm>
            <a:off x="6933244" y="1693311"/>
            <a:ext cx="2076011" cy="947271"/>
            <a:chOff x="9150191" y="3420370"/>
            <a:chExt cx="2768407" cy="1263207"/>
          </a:xfrm>
        </p:grpSpPr>
        <p:pic>
          <p:nvPicPr>
            <p:cNvPr id="45" name="Picture 4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635901" y="3420370"/>
              <a:ext cx="1749523" cy="552481"/>
            </a:xfrm>
            <a:prstGeom prst="rect">
              <a:avLst/>
            </a:prstGeom>
          </p:spPr>
        </p:pic>
        <p:sp>
          <p:nvSpPr>
            <p:cNvPr id="46" name="TextBox 45"/>
            <p:cNvSpPr txBox="1"/>
            <p:nvPr/>
          </p:nvSpPr>
          <p:spPr>
            <a:xfrm>
              <a:off x="9150191" y="3965330"/>
              <a:ext cx="2768407" cy="718247"/>
            </a:xfrm>
            <a:prstGeom prst="rect">
              <a:avLst/>
            </a:prstGeom>
            <a:noFill/>
          </p:spPr>
          <p:txBody>
            <a:bodyPr wrap="square" lIns="0" tIns="0" rIns="0" bIns="0" rtlCol="0">
              <a:spAutoFit/>
            </a:bodyPr>
            <a:lstStyle/>
            <a:p>
              <a:pPr defTabSz="685204">
                <a:lnSpc>
                  <a:spcPts val="1350"/>
                </a:lnSpc>
              </a:pPr>
              <a:r>
                <a:rPr lang="en-US" sz="1050" b="1" dirty="0">
                  <a:gradFill>
                    <a:gsLst>
                      <a:gs pos="15929">
                        <a:schemeClr val="bg1"/>
                      </a:gs>
                      <a:gs pos="100000">
                        <a:schemeClr val="bg1"/>
                      </a:gs>
                    </a:gsLst>
                    <a:lin ang="5400000" scaled="0"/>
                  </a:gradFill>
                  <a:ea typeface="Segoe UI" pitchFamily="34" charset="0"/>
                  <a:cs typeface="Segoe UI" pitchFamily="34" charset="0"/>
                </a:rPr>
                <a:t>        Enhanced Interoperability </a:t>
              </a:r>
              <a:r>
                <a:rPr lang="en-US" sz="1050" dirty="0">
                  <a:gradFill>
                    <a:gsLst>
                      <a:gs pos="15929">
                        <a:schemeClr val="bg1"/>
                      </a:gs>
                      <a:gs pos="100000">
                        <a:schemeClr val="bg1"/>
                      </a:gs>
                    </a:gsLst>
                    <a:lin ang="5400000" scaled="0"/>
                  </a:gradFill>
                  <a:ea typeface="Segoe UI" pitchFamily="34" charset="0"/>
                  <a:cs typeface="Segoe UI" pitchFamily="34" charset="0"/>
                </a:rPr>
                <a:t>gives developers additional capability to leverage the </a:t>
              </a:r>
              <a:r>
                <a:rPr lang="en-US" sz="1050" b="1" dirty="0">
                  <a:gradFill>
                    <a:gsLst>
                      <a:gs pos="15929">
                        <a:schemeClr val="bg1"/>
                      </a:gs>
                      <a:gs pos="100000">
                        <a:schemeClr val="bg1"/>
                      </a:gs>
                    </a:gsLst>
                    <a:lin ang="5400000" scaled="0"/>
                  </a:gradFill>
                  <a:ea typeface="Segoe UI" pitchFamily="34" charset="0"/>
                  <a:cs typeface="Segoe UI" pitchFamily="34" charset="0"/>
                </a:rPr>
                <a:t>Microsoft Platform</a:t>
              </a:r>
              <a:r>
                <a:rPr lang="en-US" sz="1050" dirty="0">
                  <a:gradFill>
                    <a:gsLst>
                      <a:gs pos="15929">
                        <a:schemeClr val="bg1"/>
                      </a:gs>
                      <a:gs pos="100000">
                        <a:schemeClr val="bg1"/>
                      </a:gs>
                    </a:gsLst>
                    <a:lin ang="5400000" scaled="0"/>
                  </a:gradFill>
                  <a:ea typeface="Segoe UI" pitchFamily="34" charset="0"/>
                  <a:cs typeface="Segoe UI" pitchFamily="34" charset="0"/>
                </a:rPr>
                <a:t>. </a:t>
              </a:r>
              <a:endParaRPr lang="en-US" sz="1050" dirty="0">
                <a:gradFill>
                  <a:gsLst>
                    <a:gs pos="15929">
                      <a:schemeClr val="bg1"/>
                    </a:gs>
                    <a:gs pos="100000">
                      <a:schemeClr val="bg1"/>
                    </a:gs>
                  </a:gsLst>
                  <a:lin ang="5400000" scaled="0"/>
                </a:gradFill>
                <a:cs typeface="Segoe UI" pitchFamily="34" charset="0"/>
              </a:endParaRPr>
            </a:p>
          </p:txBody>
        </p:sp>
      </p:grpSp>
      <p:sp>
        <p:nvSpPr>
          <p:cNvPr id="48" name="Freeform 128"/>
          <p:cNvSpPr>
            <a:spLocks noEditPoints="1"/>
          </p:cNvSpPr>
          <p:nvPr/>
        </p:nvSpPr>
        <p:spPr bwMode="black">
          <a:xfrm>
            <a:off x="7434993" y="3341216"/>
            <a:ext cx="304551" cy="357382"/>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68570" tIns="34285" rIns="68570" bIns="34285" numCol="1" anchor="t" anchorCtr="0" compatLnSpc="1">
            <a:prstTxWarp prst="textNoShape">
              <a:avLst/>
            </a:prstTxWarp>
          </a:bodyPr>
          <a:lstStyle/>
          <a:p>
            <a:endParaRPr lang="en-US" sz="1350" dirty="0">
              <a:gradFill>
                <a:gsLst>
                  <a:gs pos="15929">
                    <a:schemeClr val="bg1"/>
                  </a:gs>
                  <a:gs pos="100000">
                    <a:schemeClr val="bg1"/>
                  </a:gs>
                </a:gsLst>
                <a:lin ang="5400000" scaled="0"/>
              </a:gradFill>
            </a:endParaRPr>
          </a:p>
        </p:txBody>
      </p:sp>
      <p:sp>
        <p:nvSpPr>
          <p:cNvPr id="49" name="Freeform 86"/>
          <p:cNvSpPr>
            <a:spLocks noEditPoints="1"/>
          </p:cNvSpPr>
          <p:nvPr/>
        </p:nvSpPr>
        <p:spPr bwMode="black">
          <a:xfrm>
            <a:off x="7753830" y="3472985"/>
            <a:ext cx="168323" cy="225614"/>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200" dirty="0">
              <a:gradFill>
                <a:gsLst>
                  <a:gs pos="15929">
                    <a:schemeClr val="bg1"/>
                  </a:gs>
                  <a:gs pos="100000">
                    <a:schemeClr val="bg1"/>
                  </a:gs>
                </a:gsLst>
                <a:lin ang="5400000" scaled="0"/>
              </a:gradFill>
            </a:endParaRPr>
          </a:p>
        </p:txBody>
      </p:sp>
      <p:sp>
        <p:nvSpPr>
          <p:cNvPr id="50" name="Freeform 88"/>
          <p:cNvSpPr>
            <a:spLocks noEditPoints="1"/>
          </p:cNvSpPr>
          <p:nvPr/>
        </p:nvSpPr>
        <p:spPr bwMode="black">
          <a:xfrm>
            <a:off x="7877237" y="3390425"/>
            <a:ext cx="85382" cy="12256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200" dirty="0">
              <a:gradFill>
                <a:gsLst>
                  <a:gs pos="15929">
                    <a:schemeClr val="bg1"/>
                  </a:gs>
                  <a:gs pos="100000">
                    <a:schemeClr val="bg1"/>
                  </a:gs>
                </a:gsLst>
                <a:lin ang="5400000" scaled="0"/>
              </a:gradFill>
            </a:endParaRPr>
          </a:p>
        </p:txBody>
      </p:sp>
      <p:sp>
        <p:nvSpPr>
          <p:cNvPr id="51" name="TextBox 50"/>
          <p:cNvSpPr txBox="1"/>
          <p:nvPr/>
        </p:nvSpPr>
        <p:spPr>
          <a:xfrm>
            <a:off x="7274206" y="3637190"/>
            <a:ext cx="1936742" cy="829941"/>
          </a:xfrm>
          <a:prstGeom prst="rect">
            <a:avLst/>
          </a:prstGeom>
          <a:noFill/>
        </p:spPr>
        <p:txBody>
          <a:bodyPr wrap="square" lIns="137141" tIns="109713" rIns="137141" bIns="109713" rtlCol="0">
            <a:spAutoFit/>
          </a:bodyPr>
          <a:lstStyle/>
          <a:p>
            <a:pPr defTabSz="685204">
              <a:lnSpc>
                <a:spcPts val="1350"/>
              </a:lnSpc>
            </a:pPr>
            <a:r>
              <a:rPr lang="en-US" sz="1350" b="1" dirty="0">
                <a:gradFill>
                  <a:gsLst>
                    <a:gs pos="15929">
                      <a:schemeClr val="bg1"/>
                    </a:gs>
                    <a:gs pos="100000">
                      <a:schemeClr val="bg1"/>
                    </a:gs>
                  </a:gsLst>
                  <a:lin ang="5400000" scaled="0"/>
                </a:gradFill>
                <a:ea typeface="Segoe UI" pitchFamily="34" charset="0"/>
                <a:cs typeface="Segoe UI" pitchFamily="34" charset="0"/>
              </a:rPr>
              <a:t>Integrate </a:t>
            </a:r>
            <a:r>
              <a:rPr lang="en-US" sz="1050" dirty="0">
                <a:gradFill>
                  <a:gsLst>
                    <a:gs pos="15929">
                      <a:schemeClr val="bg1"/>
                    </a:gs>
                    <a:gs pos="100000">
                      <a:schemeClr val="bg1"/>
                    </a:gs>
                  </a:gsLst>
                  <a:lin ang="5400000" scaled="0"/>
                </a:gradFill>
                <a:ea typeface="Segoe UI" pitchFamily="34" charset="0"/>
                <a:cs typeface="Segoe UI" pitchFamily="34" charset="0"/>
              </a:rPr>
              <a:t>to other applications or services</a:t>
            </a:r>
            <a:endParaRPr lang="en-US" sz="1050" dirty="0">
              <a:gradFill>
                <a:gsLst>
                  <a:gs pos="15929">
                    <a:schemeClr val="bg1"/>
                  </a:gs>
                  <a:gs pos="100000">
                    <a:schemeClr val="bg1"/>
                  </a:gs>
                </a:gsLst>
                <a:lin ang="5400000" scaled="0"/>
              </a:gradFill>
              <a:cs typeface="Segoe UI" pitchFamily="34" charset="0"/>
            </a:endParaRPr>
          </a:p>
          <a:p>
            <a:pPr>
              <a:lnSpc>
                <a:spcPct val="90000"/>
              </a:lnSpc>
            </a:pPr>
            <a:endParaRPr lang="en-US" dirty="0">
              <a:gradFill>
                <a:gsLst>
                  <a:gs pos="15929">
                    <a:schemeClr val="bg1"/>
                  </a:gs>
                  <a:gs pos="100000">
                    <a:schemeClr val="bg1"/>
                  </a:gs>
                </a:gsLst>
                <a:lin ang="5400000" scaled="0"/>
              </a:gradFill>
            </a:endParaRPr>
          </a:p>
        </p:txBody>
      </p:sp>
      <p:pic>
        <p:nvPicPr>
          <p:cNvPr id="53" name="Picture 52"/>
          <p:cNvPicPr>
            <a:picLocks noChangeAspect="1"/>
          </p:cNvPicPr>
          <p:nvPr/>
        </p:nvPicPr>
        <p:blipFill rotWithShape="1">
          <a:blip r:embed="rId11">
            <a:extLst>
              <a:ext uri="{28A0092B-C50C-407E-A947-70E740481C1C}">
                <a14:useLocalDpi xmlns:a14="http://schemas.microsoft.com/office/drawing/2010/main" val="0"/>
              </a:ext>
            </a:extLst>
          </a:blip>
          <a:srcRect l="26824" r="26937"/>
          <a:stretch/>
        </p:blipFill>
        <p:spPr>
          <a:xfrm>
            <a:off x="283" y="1455409"/>
            <a:ext cx="2273665" cy="3278113"/>
          </a:xfrm>
          <a:prstGeom prst="rect">
            <a:avLst/>
          </a:prstGeom>
        </p:spPr>
      </p:pic>
    </p:spTree>
    <p:extLst>
      <p:ext uri="{BB962C8B-B14F-4D97-AF65-F5344CB8AC3E}">
        <p14:creationId xmlns:p14="http://schemas.microsoft.com/office/powerpoint/2010/main" val="294697196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p:cNvPicPr>
            <a:picLocks noChangeAspect="1"/>
          </p:cNvPicPr>
          <p:nvPr/>
        </p:nvPicPr>
        <p:blipFill>
          <a:blip r:embed="rId3">
            <a:duotone>
              <a:schemeClr val="bg2">
                <a:shade val="45000"/>
                <a:satMod val="135000"/>
              </a:schemeClr>
              <a:prstClr val="white"/>
            </a:duotone>
          </a:blip>
          <a:stretch>
            <a:fillRect/>
          </a:stretch>
        </p:blipFill>
        <p:spPr>
          <a:xfrm>
            <a:off x="-134179" y="2638981"/>
            <a:ext cx="4231721" cy="2823591"/>
          </a:xfrm>
          <a:prstGeom prst="rect">
            <a:avLst/>
          </a:prstGeom>
        </p:spPr>
      </p:pic>
      <p:pic>
        <p:nvPicPr>
          <p:cNvPr id="46" name="Picture 45"/>
          <p:cNvPicPr>
            <a:picLocks noChangeAspect="1"/>
          </p:cNvPicPr>
          <p:nvPr/>
        </p:nvPicPr>
        <p:blipFill>
          <a:blip r:embed="rId4">
            <a:duotone>
              <a:schemeClr val="accent1">
                <a:shade val="45000"/>
                <a:satMod val="135000"/>
              </a:schemeClr>
              <a:prstClr val="white"/>
            </a:duotone>
          </a:blip>
          <a:stretch>
            <a:fillRect/>
          </a:stretch>
        </p:blipFill>
        <p:spPr>
          <a:xfrm>
            <a:off x="3096241" y="3176317"/>
            <a:ext cx="2108717" cy="1440196"/>
          </a:xfrm>
          <a:prstGeom prst="rect">
            <a:avLst/>
          </a:prstGeom>
        </p:spPr>
      </p:pic>
      <p:pic>
        <p:nvPicPr>
          <p:cNvPr id="43" name="Picture 42"/>
          <p:cNvPicPr>
            <a:picLocks noChangeAspect="1"/>
          </p:cNvPicPr>
          <p:nvPr/>
        </p:nvPicPr>
        <p:blipFill>
          <a:blip r:embed="rId5">
            <a:duotone>
              <a:schemeClr val="bg2">
                <a:shade val="45000"/>
                <a:satMod val="135000"/>
              </a:schemeClr>
              <a:prstClr val="white"/>
            </a:duotone>
          </a:blip>
          <a:stretch>
            <a:fillRect/>
          </a:stretch>
        </p:blipFill>
        <p:spPr>
          <a:xfrm>
            <a:off x="-152681" y="2278037"/>
            <a:ext cx="1882492" cy="1882492"/>
          </a:xfrm>
          <a:prstGeom prst="rect">
            <a:avLst/>
          </a:prstGeom>
        </p:spPr>
      </p:pic>
      <p:pic>
        <p:nvPicPr>
          <p:cNvPr id="49" name="Picture 48"/>
          <p:cNvPicPr>
            <a:picLocks noChangeAspect="1"/>
          </p:cNvPicPr>
          <p:nvPr/>
        </p:nvPicPr>
        <p:blipFill>
          <a:blip r:embed="rId6">
            <a:duotone>
              <a:schemeClr val="accent5">
                <a:shade val="45000"/>
                <a:satMod val="135000"/>
              </a:schemeClr>
              <a:prstClr val="white"/>
            </a:duotone>
          </a:blip>
          <a:stretch>
            <a:fillRect/>
          </a:stretch>
        </p:blipFill>
        <p:spPr>
          <a:xfrm>
            <a:off x="6185547" y="494602"/>
            <a:ext cx="2259774" cy="1068681"/>
          </a:xfrm>
          <a:prstGeom prst="rect">
            <a:avLst/>
          </a:prstGeom>
        </p:spPr>
      </p:pic>
      <p:pic>
        <p:nvPicPr>
          <p:cNvPr id="47" name="Picture 46"/>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458751" y="2021488"/>
            <a:ext cx="2107022" cy="1185200"/>
          </a:xfrm>
          <a:prstGeom prst="rect">
            <a:avLst/>
          </a:prstGeom>
        </p:spPr>
      </p:pic>
      <p:grpSp>
        <p:nvGrpSpPr>
          <p:cNvPr id="41" name="Group 40"/>
          <p:cNvGrpSpPr/>
          <p:nvPr/>
        </p:nvGrpSpPr>
        <p:grpSpPr>
          <a:xfrm>
            <a:off x="201977" y="2437288"/>
            <a:ext cx="2477288" cy="2482886"/>
            <a:chOff x="81176" y="4349142"/>
            <a:chExt cx="2560320" cy="2560320"/>
          </a:xfrm>
        </p:grpSpPr>
        <p:pic>
          <p:nvPicPr>
            <p:cNvPr id="37" name="Picture 36"/>
            <p:cNvPicPr>
              <a:picLocks noChangeAspect="1"/>
            </p:cNvPicPr>
            <p:nvPr/>
          </p:nvPicPr>
          <p:blipFill>
            <a:blip r:embed="rId8"/>
            <a:stretch>
              <a:fillRect/>
            </a:stretch>
          </p:blipFill>
          <p:spPr>
            <a:xfrm>
              <a:off x="81176" y="4349142"/>
              <a:ext cx="2560320" cy="2560320"/>
            </a:xfrm>
            <a:prstGeom prst="rect">
              <a:avLst/>
            </a:prstGeom>
          </p:spPr>
        </p:pic>
        <p:sp>
          <p:nvSpPr>
            <p:cNvPr id="38" name="Freeform 14"/>
            <p:cNvSpPr>
              <a:spLocks noEditPoints="1"/>
            </p:cNvSpPr>
            <p:nvPr/>
          </p:nvSpPr>
          <p:spPr bwMode="auto">
            <a:xfrm>
              <a:off x="1646287" y="6423310"/>
              <a:ext cx="178214" cy="162366"/>
            </a:xfrm>
            <a:custGeom>
              <a:avLst/>
              <a:gdLst>
                <a:gd name="T0" fmla="*/ 52 w 117"/>
                <a:gd name="T1" fmla="*/ 9 h 117"/>
                <a:gd name="T2" fmla="*/ 117 w 117"/>
                <a:gd name="T3" fmla="*/ 0 h 117"/>
                <a:gd name="T4" fmla="*/ 117 w 117"/>
                <a:gd name="T5" fmla="*/ 57 h 117"/>
                <a:gd name="T6" fmla="*/ 52 w 117"/>
                <a:gd name="T7" fmla="*/ 57 h 117"/>
                <a:gd name="T8" fmla="*/ 52 w 117"/>
                <a:gd name="T9" fmla="*/ 9 h 117"/>
                <a:gd name="T10" fmla="*/ 52 w 117"/>
                <a:gd name="T11" fmla="*/ 9 h 117"/>
                <a:gd name="T12" fmla="*/ 50 w 117"/>
                <a:gd name="T13" fmla="*/ 57 h 117"/>
                <a:gd name="T14" fmla="*/ 50 w 117"/>
                <a:gd name="T15" fmla="*/ 9 h 117"/>
                <a:gd name="T16" fmla="*/ 0 w 117"/>
                <a:gd name="T17" fmla="*/ 16 h 117"/>
                <a:gd name="T18" fmla="*/ 0 w 117"/>
                <a:gd name="T19" fmla="*/ 57 h 117"/>
                <a:gd name="T20" fmla="*/ 50 w 117"/>
                <a:gd name="T21" fmla="*/ 57 h 117"/>
                <a:gd name="T22" fmla="*/ 50 w 117"/>
                <a:gd name="T23" fmla="*/ 57 h 117"/>
                <a:gd name="T24" fmla="*/ 52 w 117"/>
                <a:gd name="T25" fmla="*/ 59 h 117"/>
                <a:gd name="T26" fmla="*/ 52 w 117"/>
                <a:gd name="T27" fmla="*/ 108 h 117"/>
                <a:gd name="T28" fmla="*/ 117 w 117"/>
                <a:gd name="T29" fmla="*/ 117 h 117"/>
                <a:gd name="T30" fmla="*/ 117 w 117"/>
                <a:gd name="T31" fmla="*/ 59 h 117"/>
                <a:gd name="T32" fmla="*/ 52 w 117"/>
                <a:gd name="T33" fmla="*/ 59 h 117"/>
                <a:gd name="T34" fmla="*/ 52 w 117"/>
                <a:gd name="T35" fmla="*/ 59 h 117"/>
                <a:gd name="T36" fmla="*/ 50 w 117"/>
                <a:gd name="T37" fmla="*/ 59 h 117"/>
                <a:gd name="T38" fmla="*/ 0 w 117"/>
                <a:gd name="T39" fmla="*/ 59 h 117"/>
                <a:gd name="T40" fmla="*/ 0 w 117"/>
                <a:gd name="T41" fmla="*/ 100 h 117"/>
                <a:gd name="T42" fmla="*/ 50 w 117"/>
                <a:gd name="T43" fmla="*/ 107 h 117"/>
                <a:gd name="T44" fmla="*/ 50 w 117"/>
                <a:gd name="T45" fmla="*/ 59 h 117"/>
                <a:gd name="T46" fmla="*/ 50 w 117"/>
                <a:gd name="T47" fmla="*/ 5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7">
                  <a:moveTo>
                    <a:pt x="52" y="9"/>
                  </a:moveTo>
                  <a:cubicBezTo>
                    <a:pt x="117" y="0"/>
                    <a:pt x="117" y="0"/>
                    <a:pt x="117" y="0"/>
                  </a:cubicBezTo>
                  <a:cubicBezTo>
                    <a:pt x="117" y="57"/>
                    <a:pt x="117" y="57"/>
                    <a:pt x="117" y="57"/>
                  </a:cubicBezTo>
                  <a:cubicBezTo>
                    <a:pt x="52" y="57"/>
                    <a:pt x="52" y="57"/>
                    <a:pt x="52" y="57"/>
                  </a:cubicBezTo>
                  <a:cubicBezTo>
                    <a:pt x="52" y="9"/>
                    <a:pt x="52" y="9"/>
                    <a:pt x="52" y="9"/>
                  </a:cubicBezTo>
                  <a:cubicBezTo>
                    <a:pt x="52" y="9"/>
                    <a:pt x="52" y="9"/>
                    <a:pt x="52" y="9"/>
                  </a:cubicBezTo>
                  <a:close/>
                  <a:moveTo>
                    <a:pt x="50" y="57"/>
                  </a:moveTo>
                  <a:cubicBezTo>
                    <a:pt x="50" y="9"/>
                    <a:pt x="50" y="9"/>
                    <a:pt x="50" y="9"/>
                  </a:cubicBezTo>
                  <a:cubicBezTo>
                    <a:pt x="0" y="16"/>
                    <a:pt x="0" y="16"/>
                    <a:pt x="0" y="16"/>
                  </a:cubicBezTo>
                  <a:cubicBezTo>
                    <a:pt x="0" y="57"/>
                    <a:pt x="0" y="57"/>
                    <a:pt x="0" y="57"/>
                  </a:cubicBezTo>
                  <a:cubicBezTo>
                    <a:pt x="50" y="57"/>
                    <a:pt x="50" y="57"/>
                    <a:pt x="50" y="57"/>
                  </a:cubicBezTo>
                  <a:cubicBezTo>
                    <a:pt x="50" y="57"/>
                    <a:pt x="50" y="57"/>
                    <a:pt x="50" y="57"/>
                  </a:cubicBezTo>
                  <a:close/>
                  <a:moveTo>
                    <a:pt x="52" y="59"/>
                  </a:moveTo>
                  <a:cubicBezTo>
                    <a:pt x="52" y="108"/>
                    <a:pt x="52" y="108"/>
                    <a:pt x="52" y="108"/>
                  </a:cubicBezTo>
                  <a:cubicBezTo>
                    <a:pt x="117" y="117"/>
                    <a:pt x="117" y="117"/>
                    <a:pt x="117" y="117"/>
                  </a:cubicBezTo>
                  <a:cubicBezTo>
                    <a:pt x="117" y="59"/>
                    <a:pt x="117" y="59"/>
                    <a:pt x="117" y="59"/>
                  </a:cubicBezTo>
                  <a:cubicBezTo>
                    <a:pt x="52" y="59"/>
                    <a:pt x="52" y="59"/>
                    <a:pt x="52" y="59"/>
                  </a:cubicBezTo>
                  <a:cubicBezTo>
                    <a:pt x="52" y="59"/>
                    <a:pt x="52" y="59"/>
                    <a:pt x="52" y="59"/>
                  </a:cubicBezTo>
                  <a:close/>
                  <a:moveTo>
                    <a:pt x="50" y="59"/>
                  </a:moveTo>
                  <a:cubicBezTo>
                    <a:pt x="0" y="59"/>
                    <a:pt x="0" y="59"/>
                    <a:pt x="0" y="59"/>
                  </a:cubicBezTo>
                  <a:cubicBezTo>
                    <a:pt x="0" y="100"/>
                    <a:pt x="0" y="100"/>
                    <a:pt x="0" y="100"/>
                  </a:cubicBezTo>
                  <a:cubicBezTo>
                    <a:pt x="50" y="107"/>
                    <a:pt x="50" y="107"/>
                    <a:pt x="50" y="107"/>
                  </a:cubicBezTo>
                  <a:cubicBezTo>
                    <a:pt x="50" y="59"/>
                    <a:pt x="50" y="59"/>
                    <a:pt x="50" y="59"/>
                  </a:cubicBezTo>
                  <a:cubicBezTo>
                    <a:pt x="50" y="59"/>
                    <a:pt x="50" y="59"/>
                    <a:pt x="50" y="59"/>
                  </a:cubicBezTo>
                  <a:close/>
                </a:path>
              </a:pathLst>
            </a:custGeom>
            <a:solidFill>
              <a:schemeClr val="tx2">
                <a:lumMod val="75000"/>
              </a:schemeClr>
            </a:solidFill>
            <a:ln>
              <a:noFill/>
            </a:ln>
            <a:extLst/>
          </p:spPr>
          <p:txBody>
            <a:bodyPr vert="horz" wrap="square" lIns="69935" tIns="34967" rIns="69935" bIns="34967" numCol="1" anchor="t" anchorCtr="0" compatLnSpc="1">
              <a:prstTxWarp prst="textNoShape">
                <a:avLst/>
              </a:prstTxWarp>
            </a:bodyPr>
            <a:lstStyle/>
            <a:p>
              <a:pPr defTabSz="699055">
                <a:defRPr/>
              </a:pPr>
              <a:endParaRPr lang="en-US" sz="1454" kern="0" dirty="0">
                <a:gradFill>
                  <a:gsLst>
                    <a:gs pos="0">
                      <a:srgbClr val="505050">
                        <a:lumMod val="0"/>
                        <a:lumOff val="100000"/>
                      </a:srgbClr>
                    </a:gs>
                    <a:gs pos="100000">
                      <a:srgbClr val="505050">
                        <a:lumMod val="0"/>
                        <a:lumOff val="100000"/>
                      </a:srgbClr>
                    </a:gs>
                  </a:gsLst>
                  <a:lin ang="5400000" scaled="0"/>
                </a:gradFill>
              </a:endParaRPr>
            </a:p>
          </p:txBody>
        </p:sp>
        <p:pic>
          <p:nvPicPr>
            <p:cNvPr id="39" name="Picture 38" descr="http://dev.voxmobile.com/wp-content/uploads/2011/03/android_logo.png">
              <a:hlinkClick r:id="rId9"/>
            </p:cNvPr>
            <p:cNvPicPr>
              <a:picLocks noChangeAspect="1" noChangeArrowheads="1"/>
            </p:cNvPicPr>
            <p:nvPr/>
          </p:nvPicPr>
          <p:blipFill rotWithShape="1">
            <a:blip r:embed="rId10" cstate="print">
              <a:biLevel thresh="50000"/>
              <a:extLst>
                <a:ext uri="{28A0092B-C50C-407E-A947-70E740481C1C}">
                  <a14:useLocalDpi xmlns:a14="http://schemas.microsoft.com/office/drawing/2010/main" val="0"/>
                </a:ext>
              </a:extLst>
            </a:blip>
            <a:srcRect l="21197" r="20195"/>
            <a:stretch/>
          </p:blipFill>
          <p:spPr bwMode="auto">
            <a:xfrm>
              <a:off x="1973954" y="6384125"/>
              <a:ext cx="197228" cy="240737"/>
            </a:xfrm>
            <a:prstGeom prst="rect">
              <a:avLst/>
            </a:prstGeom>
            <a:solidFill>
              <a:schemeClr val="tx2">
                <a:lumMod val="75000"/>
              </a:schemeClr>
            </a:solidFill>
            <a:extLst/>
          </p:spPr>
        </p:pic>
        <p:pic>
          <p:nvPicPr>
            <p:cNvPr id="40" name="Picture 39"/>
            <p:cNvPicPr>
              <a:picLocks noChangeAspect="1"/>
            </p:cNvPicPr>
            <p:nvPr/>
          </p:nvPicPr>
          <p:blipFill>
            <a:blip r:embed="rId11" cstate="print">
              <a:lum bright="70000" contrast="-70000"/>
              <a:extLst>
                <a:ext uri="{28A0092B-C50C-407E-A947-70E740481C1C}">
                  <a14:useLocalDpi xmlns:a14="http://schemas.microsoft.com/office/drawing/2010/main" val="0"/>
                </a:ext>
              </a:extLst>
            </a:blip>
            <a:stretch>
              <a:fillRect/>
            </a:stretch>
          </p:blipFill>
          <p:spPr>
            <a:xfrm>
              <a:off x="2320635" y="6398864"/>
              <a:ext cx="179436" cy="211258"/>
            </a:xfrm>
            <a:prstGeom prst="rect">
              <a:avLst/>
            </a:prstGeom>
            <a:solidFill>
              <a:schemeClr val="tx2">
                <a:lumMod val="75000"/>
              </a:schemeClr>
            </a:solidFill>
          </p:spPr>
        </p:pic>
      </p:grpSp>
      <p:pic>
        <p:nvPicPr>
          <p:cNvPr id="51" name="Picture 5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790627" y="470076"/>
            <a:ext cx="1498312" cy="347926"/>
          </a:xfrm>
          <a:prstGeom prst="rect">
            <a:avLst/>
          </a:prstGeom>
        </p:spPr>
      </p:pic>
      <p:sp>
        <p:nvSpPr>
          <p:cNvPr id="56" name="TextBox 55"/>
          <p:cNvSpPr txBox="1"/>
          <p:nvPr/>
        </p:nvSpPr>
        <p:spPr>
          <a:xfrm rot="20112491">
            <a:off x="3672963" y="2090008"/>
            <a:ext cx="3083510" cy="400627"/>
          </a:xfrm>
          <a:prstGeom prst="rect">
            <a:avLst/>
          </a:prstGeom>
          <a:noFill/>
        </p:spPr>
        <p:txBody>
          <a:bodyPr wrap="square" lIns="134464" tIns="107571" rIns="134464" bIns="107571" rtlCol="0">
            <a:spAutoFit/>
          </a:bodyPr>
          <a:lstStyle/>
          <a:p>
            <a:pPr>
              <a:lnSpc>
                <a:spcPct val="90000"/>
              </a:lnSpc>
              <a:spcAft>
                <a:spcPts val="441"/>
              </a:spcAft>
            </a:pPr>
            <a:r>
              <a:rPr lang="en-US" sz="1324" dirty="0">
                <a:gradFill>
                  <a:gsLst>
                    <a:gs pos="2917">
                      <a:schemeClr val="tx1"/>
                    </a:gs>
                    <a:gs pos="30000">
                      <a:schemeClr val="tx1"/>
                    </a:gs>
                  </a:gsLst>
                  <a:lin ang="5400000" scaled="0"/>
                </a:gradFill>
              </a:rPr>
              <a:t>https://www.Contoso.com/GPService/</a:t>
            </a:r>
          </a:p>
        </p:txBody>
      </p:sp>
      <p:sp>
        <p:nvSpPr>
          <p:cNvPr id="2" name="TextBox 1"/>
          <p:cNvSpPr txBox="1"/>
          <p:nvPr/>
        </p:nvSpPr>
        <p:spPr>
          <a:xfrm>
            <a:off x="6608253" y="2500400"/>
            <a:ext cx="1099794" cy="461669"/>
          </a:xfrm>
          <a:prstGeom prst="rect">
            <a:avLst/>
          </a:prstGeom>
          <a:noFill/>
        </p:spPr>
        <p:txBody>
          <a:bodyPr wrap="none" lIns="134464" tIns="107571" rIns="134464" bIns="107571" rtlCol="0">
            <a:spAutoFit/>
          </a:bodyPr>
          <a:lstStyle/>
          <a:p>
            <a:pPr>
              <a:lnSpc>
                <a:spcPct val="90000"/>
              </a:lnSpc>
              <a:spcAft>
                <a:spcPts val="441"/>
              </a:spcAft>
            </a:pPr>
            <a:r>
              <a:rPr lang="en-US" sz="1765" dirty="0">
                <a:solidFill>
                  <a:schemeClr val="accent2"/>
                </a:solidFill>
              </a:rPr>
              <a:t>Endpoint</a:t>
            </a:r>
          </a:p>
        </p:txBody>
      </p:sp>
      <p:cxnSp>
        <p:nvCxnSpPr>
          <p:cNvPr id="4" name="Straight Arrow Connector 3"/>
          <p:cNvCxnSpPr>
            <a:stCxn id="2" idx="1"/>
          </p:cNvCxnSpPr>
          <p:nvPr/>
        </p:nvCxnSpPr>
        <p:spPr>
          <a:xfrm flipH="1" flipV="1">
            <a:off x="5610007" y="2278037"/>
            <a:ext cx="998246" cy="453198"/>
          </a:xfrm>
          <a:prstGeom prst="straightConnector1">
            <a:avLst/>
          </a:prstGeom>
          <a:ln>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 name="Oval 4"/>
          <p:cNvSpPr/>
          <p:nvPr/>
        </p:nvSpPr>
        <p:spPr bwMode="auto">
          <a:xfrm>
            <a:off x="201977" y="1563283"/>
            <a:ext cx="5408030" cy="3579852"/>
          </a:xfrm>
          <a:prstGeom prst="ellipse">
            <a:avLst/>
          </a:prstGeom>
          <a:noFill/>
          <a:ln>
            <a:solidFill>
              <a:srgbClr val="7030A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217534" y="773093"/>
            <a:ext cx="2006670" cy="461669"/>
          </a:xfrm>
          <a:prstGeom prst="rect">
            <a:avLst/>
          </a:prstGeom>
          <a:noFill/>
        </p:spPr>
        <p:txBody>
          <a:bodyPr wrap="square" lIns="134464" tIns="107571" rIns="134464" bIns="107571" rtlCol="0">
            <a:spAutoFit/>
          </a:bodyPr>
          <a:lstStyle/>
          <a:p>
            <a:pPr algn="ctr">
              <a:lnSpc>
                <a:spcPct val="90000"/>
              </a:lnSpc>
              <a:spcAft>
                <a:spcPts val="441"/>
              </a:spcAft>
            </a:pPr>
            <a:r>
              <a:rPr lang="en-US" sz="1765" dirty="0">
                <a:gradFill>
                  <a:gsLst>
                    <a:gs pos="2917">
                      <a:schemeClr val="tx1"/>
                    </a:gs>
                    <a:gs pos="30000">
                      <a:schemeClr val="tx1"/>
                    </a:gs>
                  </a:gsLst>
                  <a:lin ang="5400000" scaled="0"/>
                </a:gradFill>
              </a:rPr>
              <a:t>Apps and Devices</a:t>
            </a:r>
          </a:p>
        </p:txBody>
      </p:sp>
      <p:cxnSp>
        <p:nvCxnSpPr>
          <p:cNvPr id="8" name="Elbow Connector 7"/>
          <p:cNvCxnSpPr>
            <a:endCxn id="5" idx="0"/>
          </p:cNvCxnSpPr>
          <p:nvPr/>
        </p:nvCxnSpPr>
        <p:spPr>
          <a:xfrm>
            <a:off x="1802549" y="1028943"/>
            <a:ext cx="1103444" cy="534340"/>
          </a:xfrm>
          <a:prstGeom prst="bentConnector2">
            <a:avLst/>
          </a:prstGeom>
          <a:ln>
            <a:solidFill>
              <a:srgbClr val="7030A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 name="Left-Right Arrow 8"/>
          <p:cNvSpPr/>
          <p:nvPr/>
        </p:nvSpPr>
        <p:spPr bwMode="auto">
          <a:xfrm rot="20156046">
            <a:off x="3352251" y="1857972"/>
            <a:ext cx="4143481" cy="622576"/>
          </a:xfrm>
          <a:prstGeom prst="leftRightArrow">
            <a:avLst/>
          </a:prstGeom>
          <a:solidFill>
            <a:schemeClr val="accent1">
              <a:alpha val="2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845555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4294967295"/>
          </p:nvPr>
        </p:nvSpPr>
        <p:spPr>
          <a:xfrm>
            <a:off x="201930" y="1009262"/>
            <a:ext cx="8942070" cy="2452658"/>
          </a:xfrm>
          <a:prstGeom prst="rect">
            <a:avLst/>
          </a:prstGeom>
        </p:spPr>
        <p:txBody>
          <a:bodyPr/>
          <a:lstStyle/>
          <a:p>
            <a:pPr marL="0" indent="0">
              <a:buNone/>
            </a:pPr>
            <a:r>
              <a:rPr lang="en-US" dirty="0" smtClean="0"/>
              <a:t>PATTERN: </a:t>
            </a:r>
            <a:r>
              <a:rPr lang="en-US" dirty="0" smtClean="0">
                <a:solidFill>
                  <a:srgbClr val="C00000"/>
                </a:solidFill>
              </a:rPr>
              <a:t>[</a:t>
            </a:r>
            <a:r>
              <a:rPr lang="en-US" i="1" dirty="0" smtClean="0">
                <a:solidFill>
                  <a:srgbClr val="C00000"/>
                </a:solidFill>
              </a:rPr>
              <a:t>Context</a:t>
            </a:r>
            <a:r>
              <a:rPr lang="en-US" dirty="0" smtClean="0">
                <a:solidFill>
                  <a:srgbClr val="C00000"/>
                </a:solidFill>
              </a:rPr>
              <a:t>]</a:t>
            </a:r>
            <a:r>
              <a:rPr lang="en-US" dirty="0" smtClean="0"/>
              <a:t>/</a:t>
            </a:r>
            <a:r>
              <a:rPr lang="en-US" dirty="0" smtClean="0">
                <a:solidFill>
                  <a:srgbClr val="00B050"/>
                </a:solidFill>
              </a:rPr>
              <a:t>[</a:t>
            </a:r>
            <a:r>
              <a:rPr lang="en-US" i="1" dirty="0" smtClean="0">
                <a:solidFill>
                  <a:srgbClr val="00B050"/>
                </a:solidFill>
              </a:rPr>
              <a:t>Resource Path(keys)]</a:t>
            </a:r>
            <a:r>
              <a:rPr lang="en-US" i="1" dirty="0" smtClean="0"/>
              <a:t>?</a:t>
            </a:r>
            <a:r>
              <a:rPr lang="en-US" dirty="0" smtClean="0">
                <a:solidFill>
                  <a:srgbClr val="0070C0"/>
                </a:solidFill>
              </a:rPr>
              <a:t>[Q</a:t>
            </a:r>
            <a:r>
              <a:rPr lang="en-US" i="1" dirty="0" smtClean="0">
                <a:solidFill>
                  <a:srgbClr val="0070C0"/>
                </a:solidFill>
              </a:rPr>
              <a:t>uery String</a:t>
            </a:r>
            <a:r>
              <a:rPr lang="en-US" dirty="0" smtClean="0">
                <a:solidFill>
                  <a:srgbClr val="0070C0"/>
                </a:solidFill>
              </a:rPr>
              <a:t>]</a:t>
            </a:r>
          </a:p>
          <a:p>
            <a:endParaRPr lang="en-US" dirty="0" smtClean="0">
              <a:solidFill>
                <a:srgbClr val="0070C0"/>
              </a:solidFill>
            </a:endParaRPr>
          </a:p>
          <a:p>
            <a:pPr marL="0" indent="0">
              <a:buNone/>
            </a:pPr>
            <a:r>
              <a:rPr lang="en-US" dirty="0" smtClean="0"/>
              <a:t>Hypothetical Examples</a:t>
            </a:r>
          </a:p>
          <a:p>
            <a:pPr marL="0" indent="0">
              <a:buNone/>
            </a:pPr>
            <a:r>
              <a:rPr lang="en-US" sz="1350" dirty="0">
                <a:latin typeface="Consolas" panose="020B0609020204030204" pitchFamily="49" charset="0"/>
                <a:cs typeface="Consolas" panose="020B0609020204030204" pitchFamily="49" charset="0"/>
              </a:rPr>
              <a:t>    GET </a:t>
            </a:r>
            <a:r>
              <a:rPr lang="en-US" sz="1350" dirty="0">
                <a:solidFill>
                  <a:srgbClr val="C00000"/>
                </a:solidFill>
                <a:latin typeface="Consolas" panose="020B0609020204030204" pitchFamily="49" charset="0"/>
                <a:cs typeface="Consolas" panose="020B0609020204030204" pitchFamily="49" charset="0"/>
              </a:rPr>
              <a:t>…</a:t>
            </a:r>
            <a:r>
              <a:rPr lang="en-US" sz="1200" dirty="0">
                <a:solidFill>
                  <a:srgbClr val="C00000"/>
                </a:solidFill>
                <a:latin typeface="Consolas" panose="020B0609020204030204" pitchFamily="49" charset="0"/>
                <a:cs typeface="Consolas" panose="020B0609020204030204" pitchFamily="49" charset="0"/>
              </a:rPr>
              <a:t>/Tenants(Default)/Companies(Contoso)</a:t>
            </a:r>
            <a:r>
              <a:rPr lang="en-US" sz="1200" dirty="0">
                <a:latin typeface="Consolas" panose="020B0609020204030204" pitchFamily="49" charset="0"/>
                <a:cs typeface="Consolas" panose="020B0609020204030204" pitchFamily="49" charset="0"/>
              </a:rPr>
              <a:t>/</a:t>
            </a:r>
            <a:r>
              <a:rPr lang="en-US" sz="1200" dirty="0">
                <a:solidFill>
                  <a:srgbClr val="00B050"/>
                </a:solidFill>
                <a:latin typeface="Consolas" panose="020B0609020204030204" pitchFamily="49" charset="0"/>
                <a:cs typeface="Consolas" panose="020B0609020204030204" pitchFamily="49" charset="0"/>
              </a:rPr>
              <a:t>Sales/Customers(AARONFITZ0001)</a:t>
            </a:r>
            <a:r>
              <a:rPr lang="en-US" sz="1200" dirty="0">
                <a:latin typeface="Consolas" panose="020B0609020204030204" pitchFamily="49" charset="0"/>
                <a:cs typeface="Consolas" panose="020B0609020204030204" pitchFamily="49" charset="0"/>
              </a:rPr>
              <a:t>?</a:t>
            </a:r>
            <a:r>
              <a:rPr lang="en-US" sz="1200" dirty="0">
                <a:solidFill>
                  <a:srgbClr val="0070C0"/>
                </a:solidFill>
                <a:latin typeface="Consolas" panose="020B0609020204030204" pitchFamily="49" charset="0"/>
                <a:cs typeface="Consolas" panose="020B0609020204030204" pitchFamily="49" charset="0"/>
              </a:rPr>
              <a:t>format=summary</a:t>
            </a:r>
          </a:p>
          <a:p>
            <a:pPr marL="0" indent="0">
              <a:buNone/>
            </a:pPr>
            <a:r>
              <a:rPr lang="en-US" sz="1350" dirty="0">
                <a:latin typeface="Consolas" panose="020B0609020204030204" pitchFamily="49" charset="0"/>
                <a:cs typeface="Consolas" panose="020B0609020204030204" pitchFamily="49" charset="0"/>
              </a:rPr>
              <a:t>    POST </a:t>
            </a:r>
            <a:r>
              <a:rPr lang="en-US" sz="1350" dirty="0">
                <a:solidFill>
                  <a:srgbClr val="C00000"/>
                </a:solidFill>
                <a:latin typeface="Consolas" panose="020B0609020204030204" pitchFamily="49" charset="0"/>
                <a:cs typeface="Consolas" panose="020B0609020204030204" pitchFamily="49" charset="0"/>
              </a:rPr>
              <a:t>…</a:t>
            </a:r>
            <a:r>
              <a:rPr lang="en-US" sz="1200" dirty="0">
                <a:solidFill>
                  <a:srgbClr val="C00000"/>
                </a:solidFill>
                <a:latin typeface="Consolas" panose="020B0609020204030204" pitchFamily="49" charset="0"/>
                <a:cs typeface="Consolas" panose="020B0609020204030204" pitchFamily="49" charset="0"/>
              </a:rPr>
              <a:t>/Tenants(Default)/Companies(Contoso)</a:t>
            </a:r>
            <a:r>
              <a:rPr lang="en-US" sz="1200" dirty="0">
                <a:latin typeface="Consolas" panose="020B0609020204030204" pitchFamily="49" charset="0"/>
                <a:cs typeface="Consolas" panose="020B0609020204030204" pitchFamily="49" charset="0"/>
              </a:rPr>
              <a:t>/</a:t>
            </a:r>
            <a:r>
              <a:rPr lang="en-US" sz="1200" dirty="0">
                <a:solidFill>
                  <a:srgbClr val="00B050"/>
                </a:solidFill>
                <a:latin typeface="Consolas" panose="020B0609020204030204" pitchFamily="49" charset="0"/>
                <a:cs typeface="Consolas" panose="020B0609020204030204" pitchFamily="49" charset="0"/>
              </a:rPr>
              <a:t>Sales/Customers</a:t>
            </a:r>
          </a:p>
          <a:p>
            <a:pPr marL="0" indent="0">
              <a:buNone/>
            </a:pPr>
            <a:r>
              <a:rPr lang="en-US" sz="1350" dirty="0">
                <a:solidFill>
                  <a:prstClr val="black"/>
                </a:solidFill>
                <a:latin typeface="Consolas" panose="020B0609020204030204" pitchFamily="49" charset="0"/>
                <a:cs typeface="Consolas" panose="020B0609020204030204" pitchFamily="49" charset="0"/>
              </a:rPr>
              <a:t>    DELETE </a:t>
            </a:r>
            <a:r>
              <a:rPr lang="en-US" sz="1350" dirty="0">
                <a:solidFill>
                  <a:srgbClr val="C00000"/>
                </a:solidFill>
                <a:latin typeface="Consolas" panose="020B0609020204030204" pitchFamily="49" charset="0"/>
                <a:cs typeface="Consolas" panose="020B0609020204030204" pitchFamily="49" charset="0"/>
              </a:rPr>
              <a:t>…</a:t>
            </a:r>
            <a:r>
              <a:rPr lang="en-US" sz="1200" dirty="0">
                <a:solidFill>
                  <a:srgbClr val="C00000"/>
                </a:solidFill>
                <a:latin typeface="Consolas" panose="020B0609020204030204" pitchFamily="49" charset="0"/>
                <a:cs typeface="Consolas" panose="020B0609020204030204" pitchFamily="49" charset="0"/>
              </a:rPr>
              <a:t>/Tenants(Default)/Companies(Fabrikam.%20Inc</a:t>
            </a:r>
            <a:r>
              <a:rPr lang="en-US" sz="1200" dirty="0">
                <a:solidFill>
                  <a:srgbClr val="BB141B"/>
                </a:solidFill>
                <a:latin typeface="Consolas" panose="020B0609020204030204" pitchFamily="49" charset="0"/>
                <a:cs typeface="Consolas" panose="020B0609020204030204" pitchFamily="49" charset="0"/>
              </a:rPr>
              <a:t>)/Manufacturing</a:t>
            </a:r>
            <a:r>
              <a:rPr lang="en-US" sz="1200" dirty="0">
                <a:solidFill>
                  <a:prstClr val="black"/>
                </a:solidFill>
                <a:latin typeface="Consolas" panose="020B0609020204030204" pitchFamily="49" charset="0"/>
                <a:cs typeface="Consolas" panose="020B0609020204030204" pitchFamily="49" charset="0"/>
              </a:rPr>
              <a:t>/</a:t>
            </a:r>
            <a:r>
              <a:rPr lang="en-US" sz="1200" dirty="0" err="1">
                <a:solidFill>
                  <a:srgbClr val="00B050"/>
                </a:solidFill>
                <a:latin typeface="Consolas" panose="020B0609020204030204" pitchFamily="49" charset="0"/>
                <a:cs typeface="Consolas" panose="020B0609020204030204" pitchFamily="49" charset="0"/>
              </a:rPr>
              <a:t>Boms</a:t>
            </a:r>
            <a:r>
              <a:rPr lang="en-US" sz="1200" dirty="0">
                <a:solidFill>
                  <a:srgbClr val="00B050"/>
                </a:solidFill>
                <a:latin typeface="Consolas" panose="020B0609020204030204" pitchFamily="49" charset="0"/>
                <a:cs typeface="Consolas" panose="020B0609020204030204" pitchFamily="49" charset="0"/>
              </a:rPr>
              <a:t>(WIDGET123)</a:t>
            </a:r>
          </a:p>
          <a:p>
            <a:pPr marL="0" indent="0">
              <a:buNone/>
            </a:pPr>
            <a:r>
              <a:rPr lang="en-US" sz="1350" dirty="0">
                <a:solidFill>
                  <a:prstClr val="black"/>
                </a:solidFill>
                <a:latin typeface="Consolas" panose="020B0609020204030204" pitchFamily="49" charset="0"/>
                <a:cs typeface="Consolas" panose="020B0609020204030204" pitchFamily="49" charset="0"/>
              </a:rPr>
              <a:t>    GET </a:t>
            </a:r>
            <a:r>
              <a:rPr lang="en-US" sz="1350" dirty="0">
                <a:solidFill>
                  <a:srgbClr val="C00000"/>
                </a:solidFill>
                <a:latin typeface="Consolas" panose="020B0609020204030204" pitchFamily="49" charset="0"/>
                <a:cs typeface="Consolas" panose="020B0609020204030204" pitchFamily="49" charset="0"/>
              </a:rPr>
              <a:t>…</a:t>
            </a:r>
            <a:r>
              <a:rPr lang="en-US" sz="1200" dirty="0">
                <a:solidFill>
                  <a:srgbClr val="C00000"/>
                </a:solidFill>
                <a:latin typeface="Consolas" panose="020B0609020204030204" pitchFamily="49" charset="0"/>
                <a:cs typeface="Consolas" panose="020B0609020204030204" pitchFamily="49" charset="0"/>
              </a:rPr>
              <a:t>/Tenants(Default)/Companies(Fabrikam.%20Inc</a:t>
            </a:r>
            <a:r>
              <a:rPr lang="en-US" sz="1200" dirty="0">
                <a:solidFill>
                  <a:srgbClr val="BB141B"/>
                </a:solidFill>
                <a:latin typeface="Consolas" panose="020B0609020204030204" pitchFamily="49" charset="0"/>
                <a:cs typeface="Consolas" panose="020B0609020204030204" pitchFamily="49" charset="0"/>
              </a:rPr>
              <a:t>)/Products(Id=346)</a:t>
            </a:r>
            <a:r>
              <a:rPr lang="en-US" sz="1200" dirty="0">
                <a:solidFill>
                  <a:prstClr val="black"/>
                </a:solidFill>
                <a:latin typeface="Consolas" panose="020B0609020204030204" pitchFamily="49" charset="0"/>
                <a:cs typeface="Consolas" panose="020B0609020204030204" pitchFamily="49" charset="0"/>
              </a:rPr>
              <a:t>/</a:t>
            </a:r>
            <a:r>
              <a:rPr lang="en-US" sz="1200" dirty="0" err="1">
                <a:solidFill>
                  <a:srgbClr val="00B050"/>
                </a:solidFill>
                <a:latin typeface="Consolas" panose="020B0609020204030204" pitchFamily="49" charset="0"/>
                <a:cs typeface="Consolas" panose="020B0609020204030204" pitchFamily="49" charset="0"/>
              </a:rPr>
              <a:t>Boms</a:t>
            </a:r>
            <a:r>
              <a:rPr lang="en-US" sz="1200" dirty="0" err="1">
                <a:latin typeface="Consolas" panose="020B0609020204030204" pitchFamily="49" charset="0"/>
                <a:cs typeface="Consolas" panose="020B0609020204030204" pitchFamily="49" charset="0"/>
              </a:rPr>
              <a:t>?</a:t>
            </a:r>
            <a:r>
              <a:rPr lang="en-US" sz="1200" dirty="0" err="1">
                <a:solidFill>
                  <a:srgbClr val="0070C0"/>
                </a:solidFill>
                <a:latin typeface="Consolas" panose="020B0609020204030204" pitchFamily="49" charset="0"/>
                <a:cs typeface="Consolas" panose="020B0609020204030204" pitchFamily="49" charset="0"/>
              </a:rPr>
              <a:t>limit</a:t>
            </a:r>
            <a:r>
              <a:rPr lang="en-US" sz="1200" dirty="0">
                <a:solidFill>
                  <a:srgbClr val="0070C0"/>
                </a:solidFill>
                <a:latin typeface="Consolas" panose="020B0609020204030204" pitchFamily="49" charset="0"/>
                <a:cs typeface="Consolas" panose="020B0609020204030204" pitchFamily="49" charset="0"/>
              </a:rPr>
              <a:t>=20</a:t>
            </a:r>
            <a:endParaRPr lang="en-US" dirty="0">
              <a:solidFill>
                <a:srgbClr val="0070C0"/>
              </a:solidFill>
            </a:endParaRPr>
          </a:p>
        </p:txBody>
      </p:sp>
      <p:sp>
        <p:nvSpPr>
          <p:cNvPr id="2" name="Title 1"/>
          <p:cNvSpPr>
            <a:spLocks noGrp="1"/>
          </p:cNvSpPr>
          <p:nvPr>
            <p:ph type="title"/>
          </p:nvPr>
        </p:nvSpPr>
        <p:spPr/>
        <p:txBody>
          <a:bodyPr vert="horz" wrap="square" lIns="107571" tIns="67232" rIns="107571" bIns="67232" rtlCol="0" anchor="t">
            <a:noAutofit/>
          </a:bodyPr>
          <a:lstStyle/>
          <a:p>
            <a:r>
              <a:rPr lang="en-US" dirty="0"/>
              <a:t>The Endpoint URI Structure</a:t>
            </a:r>
          </a:p>
        </p:txBody>
      </p:sp>
      <p:sp>
        <p:nvSpPr>
          <p:cNvPr id="4" name="Rectangle 3"/>
          <p:cNvSpPr/>
          <p:nvPr/>
        </p:nvSpPr>
        <p:spPr>
          <a:xfrm>
            <a:off x="285969" y="3735572"/>
            <a:ext cx="10086456" cy="545021"/>
          </a:xfrm>
          <a:prstGeom prst="rect">
            <a:avLst/>
          </a:prstGeom>
        </p:spPr>
        <p:txBody>
          <a:bodyPr wrap="square">
            <a:spAutoFit/>
          </a:bodyPr>
          <a:lstStyle/>
          <a:p>
            <a:r>
              <a:rPr lang="en-US" sz="1471" dirty="0">
                <a:solidFill>
                  <a:schemeClr val="accent2"/>
                </a:solidFill>
              </a:rPr>
              <a:t>https</a:t>
            </a:r>
            <a:r>
              <a:rPr lang="en-US" sz="1471" dirty="0" smtClean="0">
                <a:solidFill>
                  <a:schemeClr val="accent2"/>
                </a:solidFill>
              </a:rPr>
              <a:t>://ip-gpweb.cloudapp.net/GPService/Tenants(Default)/</a:t>
            </a:r>
            <a:r>
              <a:rPr lang="en-US" sz="1471" dirty="0">
                <a:solidFill>
                  <a:schemeClr val="accent2"/>
                </a:solidFill>
              </a:rPr>
              <a:t>Companies(Fabrikam, Inc.)</a:t>
            </a:r>
          </a:p>
          <a:p>
            <a:r>
              <a:rPr lang="en-US" sz="1471" dirty="0"/>
              <a:t>/</a:t>
            </a:r>
            <a:r>
              <a:rPr lang="en-US" sz="1471" dirty="0">
                <a:solidFill>
                  <a:schemeClr val="accent1">
                    <a:lumMod val="75000"/>
                    <a:lumOff val="25000"/>
                  </a:schemeClr>
                </a:solidFill>
              </a:rPr>
              <a:t>Dynamics/Inventory/Items(100XLG)</a:t>
            </a:r>
            <a:r>
              <a:rPr lang="en-US" sz="1471" dirty="0"/>
              <a:t>.</a:t>
            </a:r>
            <a:r>
              <a:rPr lang="en-US" sz="1471" dirty="0">
                <a:solidFill>
                  <a:schemeClr val="accent3"/>
                </a:solidFill>
              </a:rPr>
              <a:t>xml</a:t>
            </a:r>
          </a:p>
        </p:txBody>
      </p:sp>
    </p:spTree>
    <p:extLst>
      <p:ext uri="{BB962C8B-B14F-4D97-AF65-F5344CB8AC3E}">
        <p14:creationId xmlns:p14="http://schemas.microsoft.com/office/powerpoint/2010/main" val="36481902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201931" y="892121"/>
            <a:ext cx="4237395" cy="4041624"/>
          </a:xfrm>
          <a:prstGeom prst="rect">
            <a:avLst/>
          </a:prstGeom>
        </p:spPr>
        <p:txBody>
          <a:bodyPr/>
          <a:lstStyle/>
          <a:p>
            <a:pPr marL="214293" indent="-214293">
              <a:spcBef>
                <a:spcPts val="882"/>
              </a:spcBef>
            </a:pPr>
            <a:r>
              <a:rPr lang="en-US" sz="2059" dirty="0"/>
              <a:t>Discover available operations on a live deployment—just add /Help</a:t>
            </a:r>
          </a:p>
          <a:p>
            <a:pPr marL="214293" indent="-214293">
              <a:spcBef>
                <a:spcPts val="882"/>
              </a:spcBef>
            </a:pPr>
            <a:r>
              <a:rPr lang="en-US" sz="2059" dirty="0"/>
              <a:t>Use to model your code or extract info from system</a:t>
            </a:r>
          </a:p>
          <a:p>
            <a:pPr marL="214293" indent="-214293">
              <a:spcBef>
                <a:spcPts val="882"/>
              </a:spcBef>
            </a:pPr>
            <a:r>
              <a:rPr lang="en-US" sz="2059" dirty="0"/>
              <a:t>Provides info on objects, parameter requirements</a:t>
            </a:r>
          </a:p>
          <a:p>
            <a:pPr marL="214293" indent="-214293">
              <a:spcBef>
                <a:spcPts val="882"/>
              </a:spcBef>
            </a:pPr>
            <a:r>
              <a:rPr lang="en-US" sz="2059" dirty="0"/>
              <a:t>Discovery not filtered by security—you may see </a:t>
            </a:r>
            <a:br>
              <a:rPr lang="en-US" sz="2059" dirty="0"/>
            </a:br>
            <a:r>
              <a:rPr lang="en-US" sz="2059" dirty="0"/>
              <a:t>operations you can’t call</a:t>
            </a:r>
          </a:p>
          <a:p>
            <a:pPr marL="214293" indent="-214293">
              <a:spcBef>
                <a:spcPts val="882"/>
              </a:spcBef>
            </a:pPr>
            <a:r>
              <a:rPr lang="en-US" sz="2059" dirty="0"/>
              <a:t>Example URI does not provide company context</a:t>
            </a:r>
          </a:p>
          <a:p>
            <a:pPr marL="214293" indent="-214293">
              <a:spcBef>
                <a:spcPts val="882"/>
              </a:spcBef>
            </a:pPr>
            <a:endParaRPr lang="en-US" sz="1471" dirty="0"/>
          </a:p>
        </p:txBody>
      </p:sp>
      <p:sp>
        <p:nvSpPr>
          <p:cNvPr id="2" name="Title 1"/>
          <p:cNvSpPr>
            <a:spLocks noGrp="1"/>
          </p:cNvSpPr>
          <p:nvPr>
            <p:ph type="title"/>
          </p:nvPr>
        </p:nvSpPr>
        <p:spPr/>
        <p:txBody>
          <a:bodyPr/>
          <a:lstStyle/>
          <a:p>
            <a:r>
              <a:rPr lang="en-US" smtClean="0"/>
              <a:t>Discover your URI</a:t>
            </a:r>
            <a:endParaRPr lang="en-US" dirty="0"/>
          </a:p>
        </p:txBody>
      </p:sp>
      <p:pic>
        <p:nvPicPr>
          <p:cNvPr id="6" name="Picture 5"/>
          <p:cNvPicPr>
            <a:picLocks noChangeAspect="1"/>
          </p:cNvPicPr>
          <p:nvPr/>
        </p:nvPicPr>
        <p:blipFill rotWithShape="1">
          <a:blip r:embed="rId3"/>
          <a:srcRect l="285"/>
          <a:stretch/>
        </p:blipFill>
        <p:spPr>
          <a:xfrm>
            <a:off x="4584840" y="823741"/>
            <a:ext cx="4491646" cy="4024766"/>
          </a:xfrm>
          <a:prstGeom prst="rect">
            <a:avLst/>
          </a:prstGeom>
        </p:spPr>
      </p:pic>
    </p:spTree>
    <p:extLst>
      <p:ext uri="{BB962C8B-B14F-4D97-AF65-F5344CB8AC3E}">
        <p14:creationId xmlns:p14="http://schemas.microsoft.com/office/powerpoint/2010/main" val="13389164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Microsoft dexterity service patterns</a:t>
            </a:r>
            <a:endParaRPr lang="en-US" dirty="0"/>
          </a:p>
        </p:txBody>
      </p:sp>
    </p:spTree>
    <p:extLst>
      <p:ext uri="{BB962C8B-B14F-4D97-AF65-F5344CB8AC3E}">
        <p14:creationId xmlns:p14="http://schemas.microsoft.com/office/powerpoint/2010/main" val="8564881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r>
              <a:rPr lang="en-US" dirty="0" smtClean="0"/>
              <a:t>Wrapped window pattern</a:t>
            </a:r>
            <a:endParaRPr lang="en-US" dirty="0"/>
          </a:p>
        </p:txBody>
      </p:sp>
      <p:pic>
        <p:nvPicPr>
          <p:cNvPr id="5" name="Picture 4"/>
          <p:cNvPicPr>
            <a:picLocks noChangeAspect="1"/>
          </p:cNvPicPr>
          <p:nvPr/>
        </p:nvPicPr>
        <p:blipFill>
          <a:blip r:embed="rId2"/>
          <a:stretch>
            <a:fillRect/>
          </a:stretch>
        </p:blipFill>
        <p:spPr>
          <a:xfrm>
            <a:off x="116433" y="2133601"/>
            <a:ext cx="2798600" cy="2605167"/>
          </a:xfrm>
          <a:prstGeom prst="rect">
            <a:avLst/>
          </a:prstGeom>
        </p:spPr>
      </p:pic>
      <p:grpSp>
        <p:nvGrpSpPr>
          <p:cNvPr id="17" name="Group 16"/>
          <p:cNvGrpSpPr/>
          <p:nvPr/>
        </p:nvGrpSpPr>
        <p:grpSpPr>
          <a:xfrm>
            <a:off x="3553207" y="848299"/>
            <a:ext cx="5547959" cy="3191253"/>
            <a:chOff x="4355824" y="1481753"/>
            <a:chExt cx="7636151" cy="4890472"/>
          </a:xfrm>
        </p:grpSpPr>
        <p:sp>
          <p:nvSpPr>
            <p:cNvPr id="8" name="Vertical Scroll 7"/>
            <p:cNvSpPr/>
            <p:nvPr/>
          </p:nvSpPr>
          <p:spPr bwMode="auto">
            <a:xfrm>
              <a:off x="4355824" y="1884487"/>
              <a:ext cx="7636151" cy="4487738"/>
            </a:xfrm>
            <a:prstGeom prst="verticalScroll">
              <a:avLst/>
            </a:prstGeom>
            <a:solidFill>
              <a:schemeClr val="bg1"/>
            </a:solidFill>
            <a:ln>
              <a:solidFill>
                <a:schemeClr val="tx2">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extBox 8"/>
            <p:cNvSpPr txBox="1"/>
            <p:nvPr/>
          </p:nvSpPr>
          <p:spPr>
            <a:xfrm>
              <a:off x="10699221" y="4437471"/>
              <a:ext cx="1234797" cy="792382"/>
            </a:xfrm>
            <a:prstGeom prst="rect">
              <a:avLst/>
            </a:prstGeom>
            <a:solidFill>
              <a:schemeClr val="tx1"/>
            </a:solidFill>
          </p:spPr>
          <p:txBody>
            <a:bodyPr wrap="square" lIns="182880" tIns="146304" rIns="182880" bIns="146304" rtlCol="0">
              <a:spAutoFit/>
            </a:bodyPr>
            <a:lstStyle/>
            <a:p>
              <a:pPr>
                <a:lnSpc>
                  <a:spcPct val="90000"/>
                </a:lnSpc>
              </a:pPr>
              <a:r>
                <a:rPr lang="en-US" sz="800" i="1" dirty="0" smtClean="0">
                  <a:solidFill>
                    <a:schemeClr val="bg2"/>
                  </a:solidFill>
                </a:rPr>
                <a:t>Validations Performed</a:t>
              </a:r>
              <a:endParaRPr lang="en-US" sz="1000" i="1" dirty="0" smtClean="0">
                <a:solidFill>
                  <a:schemeClr val="bg2"/>
                </a:solidFill>
              </a:endParaRPr>
            </a:p>
          </p:txBody>
        </p:sp>
        <p:sp>
          <p:nvSpPr>
            <p:cNvPr id="10" name="TextBox 9"/>
            <p:cNvSpPr txBox="1"/>
            <p:nvPr/>
          </p:nvSpPr>
          <p:spPr>
            <a:xfrm>
              <a:off x="10682710" y="5374481"/>
              <a:ext cx="1234797" cy="962177"/>
            </a:xfrm>
            <a:prstGeom prst="rect">
              <a:avLst/>
            </a:prstGeom>
            <a:solidFill>
              <a:schemeClr val="tx1"/>
            </a:solidFill>
          </p:spPr>
          <p:txBody>
            <a:bodyPr wrap="square" lIns="182880" tIns="146304" rIns="182880" bIns="146304" rtlCol="0">
              <a:spAutoFit/>
            </a:bodyPr>
            <a:lstStyle/>
            <a:p>
              <a:pPr>
                <a:lnSpc>
                  <a:spcPct val="90000"/>
                </a:lnSpc>
              </a:pPr>
              <a:r>
                <a:rPr lang="en-US" sz="800" i="1" dirty="0" smtClean="0">
                  <a:solidFill>
                    <a:schemeClr val="bg2"/>
                  </a:solidFill>
                </a:rPr>
                <a:t>Commit logic executed</a:t>
              </a:r>
              <a:endParaRPr lang="en-US" sz="1000" i="1" dirty="0" smtClean="0">
                <a:solidFill>
                  <a:schemeClr val="bg2"/>
                </a:solidFill>
              </a:endParaRPr>
            </a:p>
          </p:txBody>
        </p:sp>
        <p:sp>
          <p:nvSpPr>
            <p:cNvPr id="11" name="Up-Down Arrow 10"/>
            <p:cNvSpPr/>
            <p:nvPr/>
          </p:nvSpPr>
          <p:spPr bwMode="auto">
            <a:xfrm>
              <a:off x="8144703" y="1783192"/>
              <a:ext cx="372849" cy="528219"/>
            </a:xfrm>
            <a:prstGeom prst="upDownArrow">
              <a:avLst/>
            </a:prstGeom>
            <a:solidFill>
              <a:schemeClr val="accent1">
                <a:alpha val="7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a:xfrm>
              <a:off x="6437372" y="1481753"/>
              <a:ext cx="3787512" cy="369332"/>
            </a:xfrm>
            <a:prstGeom prst="rect">
              <a:avLst/>
            </a:prstGeom>
          </p:spPr>
          <p:txBody>
            <a:bodyPr wrap="none">
              <a:spAutoFit/>
            </a:bodyPr>
            <a:lstStyle/>
            <a:p>
              <a:r>
                <a:rPr lang="en-US" dirty="0" err="1" smtClean="0"/>
                <a:t>ServiceCreateCustomer</a:t>
              </a:r>
              <a:r>
                <a:rPr lang="en-US" dirty="0" smtClean="0"/>
                <a:t>(</a:t>
              </a:r>
              <a:r>
                <a:rPr lang="en-US" dirty="0" err="1" smtClean="0"/>
                <a:t>customerObj</a:t>
              </a:r>
              <a:r>
                <a:rPr lang="en-US" dirty="0" smtClean="0"/>
                <a:t>)</a:t>
              </a:r>
              <a:endParaRPr lang="en-US" dirty="0"/>
            </a:p>
          </p:txBody>
        </p:sp>
        <p:pic>
          <p:nvPicPr>
            <p:cNvPr id="13" name="Picture 12"/>
            <p:cNvPicPr>
              <a:picLocks noChangeAspect="1"/>
            </p:cNvPicPr>
            <p:nvPr/>
          </p:nvPicPr>
          <p:blipFill>
            <a:blip r:embed="rId3"/>
            <a:stretch>
              <a:fillRect/>
            </a:stretch>
          </p:blipFill>
          <p:spPr>
            <a:xfrm>
              <a:off x="5388561" y="4206068"/>
              <a:ext cx="5265169" cy="240668"/>
            </a:xfrm>
            <a:prstGeom prst="rect">
              <a:avLst/>
            </a:prstGeom>
          </p:spPr>
        </p:pic>
        <p:pic>
          <p:nvPicPr>
            <p:cNvPr id="14" name="Picture 13"/>
            <p:cNvPicPr>
              <a:picLocks noChangeAspect="1"/>
            </p:cNvPicPr>
            <p:nvPr/>
          </p:nvPicPr>
          <p:blipFill>
            <a:blip r:embed="rId4"/>
            <a:stretch>
              <a:fillRect/>
            </a:stretch>
          </p:blipFill>
          <p:spPr>
            <a:xfrm>
              <a:off x="5330111" y="4703136"/>
              <a:ext cx="5278130" cy="706551"/>
            </a:xfrm>
            <a:prstGeom prst="rect">
              <a:avLst/>
            </a:prstGeom>
          </p:spPr>
        </p:pic>
        <p:pic>
          <p:nvPicPr>
            <p:cNvPr id="15" name="Picture 14"/>
            <p:cNvPicPr>
              <a:picLocks noChangeAspect="1"/>
            </p:cNvPicPr>
            <p:nvPr/>
          </p:nvPicPr>
          <p:blipFill>
            <a:blip r:embed="rId5"/>
            <a:stretch>
              <a:fillRect/>
            </a:stretch>
          </p:blipFill>
          <p:spPr>
            <a:xfrm>
              <a:off x="5330110" y="5578596"/>
              <a:ext cx="5117198" cy="540325"/>
            </a:xfrm>
            <a:prstGeom prst="rect">
              <a:avLst/>
            </a:prstGeom>
          </p:spPr>
        </p:pic>
        <p:pic>
          <p:nvPicPr>
            <p:cNvPr id="16" name="Picture 15"/>
            <p:cNvPicPr>
              <a:picLocks noChangeAspect="1"/>
            </p:cNvPicPr>
            <p:nvPr/>
          </p:nvPicPr>
          <p:blipFill>
            <a:blip r:embed="rId6"/>
            <a:stretch>
              <a:fillRect/>
            </a:stretch>
          </p:blipFill>
          <p:spPr>
            <a:xfrm>
              <a:off x="5376093" y="2480080"/>
              <a:ext cx="5502037" cy="1587789"/>
            </a:xfrm>
            <a:prstGeom prst="rect">
              <a:avLst/>
            </a:prstGeom>
          </p:spPr>
        </p:pic>
      </p:grpSp>
      <p:sp>
        <p:nvSpPr>
          <p:cNvPr id="6" name="Left-Right Arrow 5"/>
          <p:cNvSpPr/>
          <p:nvPr/>
        </p:nvSpPr>
        <p:spPr bwMode="auto">
          <a:xfrm>
            <a:off x="1500781" y="2595048"/>
            <a:ext cx="2793691" cy="271748"/>
          </a:xfrm>
          <a:prstGeom prst="leftRightArrow">
            <a:avLst>
              <a:gd name="adj1" fmla="val 26992"/>
              <a:gd name="adj2" fmla="val 73008"/>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r>
              <a:rPr lang="en-US" sz="1400" i="1" dirty="0" smtClean="0">
                <a:solidFill>
                  <a:srgbClr val="FF0000"/>
                </a:solidFill>
                <a:ea typeface="Segoe UI" pitchFamily="34" charset="0"/>
                <a:cs typeface="Segoe UI" pitchFamily="34" charset="0"/>
              </a:rPr>
              <a:t>Field Mapping</a:t>
            </a:r>
          </a:p>
        </p:txBody>
      </p:sp>
      <p:cxnSp>
        <p:nvCxnSpPr>
          <p:cNvPr id="7" name="Elbow Connector 6"/>
          <p:cNvCxnSpPr/>
          <p:nvPr/>
        </p:nvCxnSpPr>
        <p:spPr>
          <a:xfrm rot="10800000">
            <a:off x="258518" y="2334449"/>
            <a:ext cx="3954196" cy="1225049"/>
          </a:xfrm>
          <a:prstGeom prst="bentConnector3">
            <a:avLst>
              <a:gd name="adj1" fmla="val 100005"/>
            </a:avLst>
          </a:prstGeom>
          <a:ln>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92337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Slide Number Placeholder 2"/>
          <p:cNvSpPr>
            <a:spLocks noGrp="1"/>
          </p:cNvSpPr>
          <p:nvPr>
            <p:ph type="sldNum" sz="quarter" idx="12"/>
          </p:nvPr>
        </p:nvSpPr>
        <p:spPr/>
        <p:txBody>
          <a:bodyPr/>
          <a:lstStyle/>
          <a:p>
            <a:fld id="{5CD6C17D-3397-F346-B995-5003D7EC1FFC}" type="slidenum">
              <a:rPr lang="en-US" smtClean="0"/>
              <a:pPr/>
              <a:t>18</a:t>
            </a:fld>
            <a:endParaRPr lang="en-US" dirty="0"/>
          </a:p>
        </p:txBody>
      </p:sp>
      <p:sp>
        <p:nvSpPr>
          <p:cNvPr id="4" name="Title 3"/>
          <p:cNvSpPr>
            <a:spLocks noGrp="1"/>
          </p:cNvSpPr>
          <p:nvPr>
            <p:ph type="title"/>
          </p:nvPr>
        </p:nvSpPr>
        <p:spPr/>
        <p:txBody>
          <a:bodyPr/>
          <a:lstStyle/>
          <a:p>
            <a:r>
              <a:rPr lang="en-US" dirty="0" smtClean="0"/>
              <a:t>Decoupled BUSINESS logic pattern</a:t>
            </a:r>
            <a:endParaRPr lang="en-US" dirty="0"/>
          </a:p>
        </p:txBody>
      </p:sp>
      <p:grpSp>
        <p:nvGrpSpPr>
          <p:cNvPr id="13" name="Group 12"/>
          <p:cNvGrpSpPr/>
          <p:nvPr/>
        </p:nvGrpSpPr>
        <p:grpSpPr>
          <a:xfrm>
            <a:off x="106194" y="1617109"/>
            <a:ext cx="4473622" cy="2972556"/>
            <a:chOff x="106193" y="1024745"/>
            <a:chExt cx="5666279" cy="3564920"/>
          </a:xfrm>
        </p:grpSpPr>
        <p:sp>
          <p:nvSpPr>
            <p:cNvPr id="5" name="Curved Down Arrow 4"/>
            <p:cNvSpPr/>
            <p:nvPr/>
          </p:nvSpPr>
          <p:spPr bwMode="auto">
            <a:xfrm>
              <a:off x="910957" y="1024745"/>
              <a:ext cx="3263880" cy="617062"/>
            </a:xfrm>
            <a:prstGeom prst="curvedDownArrow">
              <a:avLst>
                <a:gd name="adj1" fmla="val 34098"/>
                <a:gd name="adj2" fmla="val 60903"/>
                <a:gd name="adj3" fmla="val 26544"/>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r>
                <a:rPr lang="en-US" sz="1600" dirty="0" smtClean="0">
                  <a:solidFill>
                    <a:schemeClr val="tx1"/>
                  </a:solidFill>
                  <a:ea typeface="Segoe UI" pitchFamily="34" charset="0"/>
                  <a:cs typeface="Segoe UI" pitchFamily="34" charset="0"/>
                </a:rPr>
                <a:t>Validations Moved</a:t>
              </a:r>
            </a:p>
          </p:txBody>
        </p:sp>
        <p:sp>
          <p:nvSpPr>
            <p:cNvPr id="6" name="Curved Up Arrow 5"/>
            <p:cNvSpPr/>
            <p:nvPr/>
          </p:nvSpPr>
          <p:spPr bwMode="auto">
            <a:xfrm>
              <a:off x="910957" y="3837712"/>
              <a:ext cx="3554233" cy="751953"/>
            </a:xfrm>
            <a:prstGeom prst="curvedUpArrow">
              <a:avLst>
                <a:gd name="adj1" fmla="val 15151"/>
                <a:gd name="adj2" fmla="val 29109"/>
                <a:gd name="adj3" fmla="val 19978"/>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r>
                <a:rPr lang="en-US" sz="1600" dirty="0" smtClean="0">
                  <a:solidFill>
                    <a:schemeClr val="tx1"/>
                  </a:solidFill>
                  <a:ea typeface="Segoe UI" pitchFamily="34" charset="0"/>
                  <a:cs typeface="Segoe UI" pitchFamily="34" charset="0"/>
                </a:rPr>
                <a:t>UI is reoriented to call validations</a:t>
              </a:r>
            </a:p>
          </p:txBody>
        </p:sp>
        <p:sp>
          <p:nvSpPr>
            <p:cNvPr id="7" name="Vertical Scroll 6"/>
            <p:cNvSpPr/>
            <p:nvPr/>
          </p:nvSpPr>
          <p:spPr bwMode="auto">
            <a:xfrm>
              <a:off x="2853109" y="1675641"/>
              <a:ext cx="2309765" cy="1608544"/>
            </a:xfrm>
            <a:prstGeom prst="verticalScroll">
              <a:avLst/>
            </a:prstGeom>
            <a:solidFill>
              <a:schemeClr val="bg1"/>
            </a:solidFill>
            <a:ln>
              <a:solidFill>
                <a:schemeClr val="tx2">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Vertical Scroll 7"/>
            <p:cNvSpPr/>
            <p:nvPr/>
          </p:nvSpPr>
          <p:spPr bwMode="auto">
            <a:xfrm>
              <a:off x="3157908" y="1946607"/>
              <a:ext cx="2309765" cy="1608544"/>
            </a:xfrm>
            <a:prstGeom prst="verticalScroll">
              <a:avLst/>
            </a:prstGeom>
            <a:solidFill>
              <a:schemeClr val="bg1"/>
            </a:solidFill>
            <a:ln>
              <a:solidFill>
                <a:schemeClr val="tx2">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Vertical Scroll 8"/>
            <p:cNvSpPr/>
            <p:nvPr/>
          </p:nvSpPr>
          <p:spPr bwMode="auto">
            <a:xfrm>
              <a:off x="3462707" y="2229168"/>
              <a:ext cx="2309765" cy="1608544"/>
            </a:xfrm>
            <a:prstGeom prst="verticalScroll">
              <a:avLst/>
            </a:prstGeom>
            <a:solidFill>
              <a:schemeClr val="bg1"/>
            </a:solidFill>
            <a:ln>
              <a:solidFill>
                <a:schemeClr val="tx2">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2"/>
            <a:stretch>
              <a:fillRect/>
            </a:stretch>
          </p:blipFill>
          <p:spPr>
            <a:xfrm>
              <a:off x="106193" y="1617109"/>
              <a:ext cx="2647456" cy="2213930"/>
            </a:xfrm>
            <a:prstGeom prst="rect">
              <a:avLst/>
            </a:prstGeom>
          </p:spPr>
        </p:pic>
        <p:pic>
          <p:nvPicPr>
            <p:cNvPr id="11" name="Picture 10"/>
            <p:cNvPicPr>
              <a:picLocks noChangeAspect="1"/>
            </p:cNvPicPr>
            <p:nvPr/>
          </p:nvPicPr>
          <p:blipFill>
            <a:blip r:embed="rId3"/>
            <a:stretch>
              <a:fillRect/>
            </a:stretch>
          </p:blipFill>
          <p:spPr>
            <a:xfrm>
              <a:off x="3699276" y="2584153"/>
              <a:ext cx="1814917" cy="1122848"/>
            </a:xfrm>
            <a:prstGeom prst="rect">
              <a:avLst/>
            </a:prstGeom>
          </p:spPr>
        </p:pic>
      </p:grpSp>
      <p:sp>
        <p:nvSpPr>
          <p:cNvPr id="12" name="Vertical Scroll 11"/>
          <p:cNvSpPr/>
          <p:nvPr/>
        </p:nvSpPr>
        <p:spPr bwMode="auto">
          <a:xfrm>
            <a:off x="4285303" y="950251"/>
            <a:ext cx="4738781" cy="3864026"/>
          </a:xfrm>
          <a:prstGeom prst="verticalScroll">
            <a:avLst/>
          </a:prstGeom>
          <a:solidFill>
            <a:schemeClr val="bg1"/>
          </a:solidFill>
          <a:ln>
            <a:solidFill>
              <a:schemeClr val="tx2">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4" name="Picture 13"/>
          <p:cNvPicPr>
            <a:picLocks noChangeAspect="1"/>
          </p:cNvPicPr>
          <p:nvPr/>
        </p:nvPicPr>
        <p:blipFill>
          <a:blip r:embed="rId4"/>
          <a:stretch>
            <a:fillRect/>
          </a:stretch>
        </p:blipFill>
        <p:spPr>
          <a:xfrm>
            <a:off x="4882627" y="1617109"/>
            <a:ext cx="3525292" cy="3052135"/>
          </a:xfrm>
          <a:prstGeom prst="rect">
            <a:avLst/>
          </a:prstGeom>
        </p:spPr>
      </p:pic>
    </p:spTree>
    <p:extLst>
      <p:ext uri="{BB962C8B-B14F-4D97-AF65-F5344CB8AC3E}">
        <p14:creationId xmlns:p14="http://schemas.microsoft.com/office/powerpoint/2010/main" val="35914288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STEPS TO CREATE SERVICE APPLICATIONS</a:t>
            </a:r>
            <a:endParaRPr lang="en-US" dirty="0"/>
          </a:p>
        </p:txBody>
      </p:sp>
    </p:spTree>
    <p:extLst>
      <p:ext uri="{BB962C8B-B14F-4D97-AF65-F5344CB8AC3E}">
        <p14:creationId xmlns:p14="http://schemas.microsoft.com/office/powerpoint/2010/main" val="28151823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a:t>Introductions</a:t>
            </a:r>
          </a:p>
          <a:p>
            <a:endParaRPr lang="en-US" dirty="0"/>
          </a:p>
          <a:p>
            <a:r>
              <a:rPr lang="en-US" dirty="0" smtClean="0"/>
              <a:t>Service Based Architecture</a:t>
            </a:r>
            <a:endParaRPr lang="en-US" dirty="0"/>
          </a:p>
          <a:p>
            <a:endParaRPr lang="en-US" dirty="0"/>
          </a:p>
          <a:p>
            <a:r>
              <a:rPr lang="en-US" dirty="0" smtClean="0"/>
              <a:t>Microsoft Dexterity Service Patterns</a:t>
            </a:r>
            <a:endParaRPr lang="en-US" dirty="0"/>
          </a:p>
          <a:p>
            <a:pPr lvl="1"/>
            <a:r>
              <a:rPr lang="en-US" dirty="0" smtClean="0"/>
              <a:t>Wrapped Windows</a:t>
            </a:r>
            <a:endParaRPr lang="en-US" dirty="0"/>
          </a:p>
          <a:p>
            <a:pPr lvl="1"/>
            <a:r>
              <a:rPr lang="en-US" dirty="0" smtClean="0"/>
              <a:t>Decoupled Business Logic</a:t>
            </a:r>
          </a:p>
          <a:p>
            <a:pPr lvl="1"/>
            <a:endParaRPr lang="en-US" dirty="0" smtClean="0"/>
          </a:p>
          <a:p>
            <a:r>
              <a:rPr lang="en-US" dirty="0" smtClean="0"/>
              <a:t>Steps to Create Service Enabled Procedures</a:t>
            </a:r>
            <a:endParaRPr lang="en-US" dirty="0"/>
          </a:p>
          <a:p>
            <a:endParaRPr lang="en-US" dirty="0"/>
          </a:p>
          <a:p>
            <a:r>
              <a:rPr lang="en-US" dirty="0"/>
              <a:t>Q &amp; A</a:t>
            </a:r>
          </a:p>
        </p:txBody>
      </p:sp>
      <p:sp>
        <p:nvSpPr>
          <p:cNvPr id="3" name="Slide Number Placeholder 2"/>
          <p:cNvSpPr>
            <a:spLocks noGrp="1"/>
          </p:cNvSpPr>
          <p:nvPr>
            <p:ph type="sldNum" sz="quarter" idx="12"/>
          </p:nvPr>
        </p:nvSpPr>
        <p:spPr/>
        <p:txBody>
          <a:bodyPr/>
          <a:lstStyle/>
          <a:p>
            <a:fld id="{5CD6C17D-3397-F346-B995-5003D7EC1FFC}" type="slidenum">
              <a:rPr lang="en-US" smtClean="0"/>
              <a:pPr/>
              <a:t>2</a:t>
            </a:fld>
            <a:endParaRPr lang="en-US" dirty="0"/>
          </a:p>
        </p:txBody>
      </p:sp>
      <p:sp>
        <p:nvSpPr>
          <p:cNvPr id="4" name="Title 3"/>
          <p:cNvSpPr>
            <a:spLocks noGrp="1"/>
          </p:cNvSpPr>
          <p:nvPr>
            <p:ph type="title"/>
          </p:nvPr>
        </p:nvSpPr>
        <p:spPr/>
        <p:txBody>
          <a:bodyPr/>
          <a:lstStyle/>
          <a:p>
            <a:r>
              <a:rPr lang="en-US" dirty="0"/>
              <a:t>Agenda</a:t>
            </a:r>
          </a:p>
        </p:txBody>
      </p:sp>
    </p:spTree>
    <p:extLst>
      <p:ext uri="{BB962C8B-B14F-4D97-AF65-F5344CB8AC3E}">
        <p14:creationId xmlns:p14="http://schemas.microsoft.com/office/powerpoint/2010/main" val="39344887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STEPS</a:t>
            </a:r>
            <a:endParaRPr lang="en-US" dirty="0"/>
          </a:p>
        </p:txBody>
      </p:sp>
      <p:sp>
        <p:nvSpPr>
          <p:cNvPr id="6" name="Text Placeholder 5"/>
          <p:cNvSpPr>
            <a:spLocks noGrp="1"/>
          </p:cNvSpPr>
          <p:nvPr>
            <p:ph type="body" sz="quarter" idx="10"/>
          </p:nvPr>
        </p:nvSpPr>
        <p:spPr>
          <a:xfrm>
            <a:off x="457200" y="892121"/>
            <a:ext cx="8229600" cy="3992493"/>
          </a:xfrm>
        </p:spPr>
        <p:txBody>
          <a:bodyPr/>
          <a:lstStyle/>
          <a:p>
            <a:r>
              <a:rPr lang="en-US" dirty="0" smtClean="0"/>
              <a:t>Create a business object class</a:t>
            </a:r>
          </a:p>
          <a:p>
            <a:pPr lvl="1"/>
            <a:r>
              <a:rPr lang="en-US" dirty="0" smtClean="0"/>
              <a:t>Create a class for each object that you want to create </a:t>
            </a:r>
          </a:p>
          <a:p>
            <a:r>
              <a:rPr lang="en-US" dirty="0" smtClean="0"/>
              <a:t>Add procedures to Microsoft Dexterity application</a:t>
            </a:r>
          </a:p>
          <a:p>
            <a:pPr lvl="1"/>
            <a:r>
              <a:rPr lang="en-US" dirty="0" smtClean="0"/>
              <a:t>Add Get, </a:t>
            </a:r>
            <a:r>
              <a:rPr lang="en-US" dirty="0" err="1" smtClean="0"/>
              <a:t>GetList</a:t>
            </a:r>
            <a:r>
              <a:rPr lang="en-US" dirty="0" smtClean="0"/>
              <a:t>, Create, Update and Delete procedures for each object</a:t>
            </a:r>
          </a:p>
          <a:p>
            <a:pPr lvl="1"/>
            <a:r>
              <a:rPr lang="en-US" dirty="0" smtClean="0"/>
              <a:t>You may need to create multiples of these to handle different situations</a:t>
            </a:r>
          </a:p>
          <a:p>
            <a:pPr lvl="1"/>
            <a:r>
              <a:rPr lang="en-US" dirty="0" smtClean="0"/>
              <a:t>You may need to change your Dexterity application to handle errors</a:t>
            </a:r>
          </a:p>
          <a:p>
            <a:r>
              <a:rPr lang="en-US" dirty="0" smtClean="0"/>
              <a:t>Create application DLLs</a:t>
            </a:r>
          </a:p>
          <a:p>
            <a:pPr lvl="1"/>
            <a:r>
              <a:rPr lang="en-US" dirty="0" smtClean="0"/>
              <a:t>Create application and metadata DLLs using the DAG tool</a:t>
            </a:r>
          </a:p>
          <a:p>
            <a:pPr lvl="1">
              <a:buClr>
                <a:srgbClr val="FEC523"/>
              </a:buClr>
              <a:buSzPct val="80000"/>
            </a:pPr>
            <a:r>
              <a:rPr lang="en-US" sz="2200" dirty="0">
                <a:gradFill>
                  <a:gsLst>
                    <a:gs pos="1250">
                      <a:schemeClr val="tx2"/>
                    </a:gs>
                    <a:gs pos="99000">
                      <a:schemeClr val="tx2"/>
                    </a:gs>
                  </a:gsLst>
                  <a:lin ang="5400000" scaled="0"/>
                </a:gradFill>
              </a:rPr>
              <a:t>Deploy and debug</a:t>
            </a:r>
          </a:p>
          <a:p>
            <a:pPr lvl="1"/>
            <a:r>
              <a:rPr lang="en-US" dirty="0" smtClean="0"/>
              <a:t>NOTE: Debugging using web services is not as simple as debugging a Dexterity application</a:t>
            </a:r>
          </a:p>
          <a:p>
            <a:pPr lvl="1"/>
            <a:r>
              <a:rPr lang="en-US" dirty="0" smtClean="0"/>
              <a:t>Upgrade </a:t>
            </a:r>
            <a:r>
              <a:rPr lang="en-US" dirty="0"/>
              <a:t>for every new version of Dynamics GP</a:t>
            </a:r>
          </a:p>
        </p:txBody>
      </p:sp>
    </p:spTree>
    <p:extLst>
      <p:ext uri="{BB962C8B-B14F-4D97-AF65-F5344CB8AC3E}">
        <p14:creationId xmlns:p14="http://schemas.microsoft.com/office/powerpoint/2010/main" val="237936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Service BASED ARCHITECTURE BEST PRACTICES</a:t>
            </a:r>
            <a:endParaRPr lang="en-US" dirty="0"/>
          </a:p>
        </p:txBody>
      </p:sp>
    </p:spTree>
    <p:extLst>
      <p:ext uri="{BB962C8B-B14F-4D97-AF65-F5344CB8AC3E}">
        <p14:creationId xmlns:p14="http://schemas.microsoft.com/office/powerpoint/2010/main" val="40765110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WRAPPED WINDOW PATTERN</a:t>
            </a:r>
            <a:endParaRPr lang="en-US" dirty="0"/>
          </a:p>
        </p:txBody>
      </p:sp>
    </p:spTree>
    <p:extLst>
      <p:ext uri="{BB962C8B-B14F-4D97-AF65-F5344CB8AC3E}">
        <p14:creationId xmlns:p14="http://schemas.microsoft.com/office/powerpoint/2010/main" val="23675532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Wrapped Windows	</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sz="2400" dirty="0">
                <a:gradFill>
                  <a:gsLst>
                    <a:gs pos="2917">
                      <a:schemeClr val="tx1"/>
                    </a:gs>
                    <a:gs pos="30000">
                      <a:schemeClr val="tx1"/>
                    </a:gs>
                  </a:gsLst>
                  <a:lin ang="5400000" scaled="0"/>
                </a:gradFill>
              </a:rPr>
              <a:t>Create .NET object</a:t>
            </a:r>
          </a:p>
          <a:p>
            <a:pPr marL="214313" indent="-214313"/>
            <a:r>
              <a:rPr lang="en-US" sz="1800" dirty="0">
                <a:gradFill>
                  <a:gsLst>
                    <a:gs pos="2917">
                      <a:schemeClr val="tx1"/>
                    </a:gs>
                    <a:gs pos="30000">
                      <a:schemeClr val="tx1"/>
                    </a:gs>
                  </a:gsLst>
                  <a:lin ang="5400000" scaled="0"/>
                </a:gradFill>
              </a:rPr>
              <a:t>Included all fields from table</a:t>
            </a:r>
          </a:p>
          <a:p>
            <a:pPr marL="214313" indent="-214313"/>
            <a:r>
              <a:rPr lang="en-US" sz="1800" dirty="0">
                <a:gradFill>
                  <a:gsLst>
                    <a:gs pos="2917">
                      <a:schemeClr val="tx1"/>
                    </a:gs>
                    <a:gs pos="30000">
                      <a:schemeClr val="tx1"/>
                    </a:gs>
                  </a:gsLst>
                  <a:lin ang="5400000" scaled="0"/>
                </a:gradFill>
              </a:rPr>
              <a:t>Removed white spaces from names</a:t>
            </a:r>
          </a:p>
          <a:p>
            <a:pPr marL="214313" indent="-214313"/>
            <a:r>
              <a:rPr lang="en-US" sz="1800" dirty="0">
                <a:gradFill>
                  <a:gsLst>
                    <a:gs pos="2917">
                      <a:schemeClr val="tx1"/>
                    </a:gs>
                    <a:gs pos="30000">
                      <a:schemeClr val="tx1"/>
                    </a:gs>
                  </a:gsLst>
                  <a:lin ang="5400000" scaled="0"/>
                </a:gradFill>
              </a:rPr>
              <a:t>Created enumerations for radio groups and drop down lists</a:t>
            </a:r>
          </a:p>
          <a:p>
            <a:endParaRPr lang="en-US" sz="2400" dirty="0">
              <a:gradFill>
                <a:gsLst>
                  <a:gs pos="2917">
                    <a:schemeClr val="tx1"/>
                  </a:gs>
                  <a:gs pos="30000">
                    <a:schemeClr val="tx1"/>
                  </a:gs>
                </a:gsLst>
                <a:lin ang="5400000" scaled="0"/>
              </a:gradFill>
            </a:endParaRPr>
          </a:p>
          <a:p>
            <a:pPr marL="0" indent="0">
              <a:buNone/>
            </a:pPr>
            <a:r>
              <a:rPr lang="en-US" sz="2400" dirty="0">
                <a:gradFill>
                  <a:gsLst>
                    <a:gs pos="2917">
                      <a:schemeClr val="tx1"/>
                    </a:gs>
                    <a:gs pos="30000">
                      <a:schemeClr val="tx1"/>
                    </a:gs>
                  </a:gsLst>
                  <a:lin ang="5400000" scaled="0"/>
                </a:gradFill>
              </a:rPr>
              <a:t>Preparation for window being wrapped </a:t>
            </a:r>
          </a:p>
          <a:p>
            <a:pPr marL="214313" indent="-214313"/>
            <a:r>
              <a:rPr lang="en-US" sz="1800" dirty="0">
                <a:gradFill>
                  <a:gsLst>
                    <a:gs pos="2917">
                      <a:schemeClr val="tx1"/>
                    </a:gs>
                    <a:gs pos="30000">
                      <a:schemeClr val="tx1"/>
                    </a:gs>
                  </a:gsLst>
                  <a:lin ang="5400000" scaled="0"/>
                </a:gradFill>
              </a:rPr>
              <a:t>Replace Warning_Dialogs </a:t>
            </a:r>
          </a:p>
          <a:p>
            <a:pPr marL="214313" indent="-214313"/>
            <a:r>
              <a:rPr lang="en-US" sz="1800" dirty="0">
                <a:gradFill>
                  <a:gsLst>
                    <a:gs pos="2917">
                      <a:schemeClr val="tx1"/>
                    </a:gs>
                    <a:gs pos="30000">
                      <a:schemeClr val="tx1"/>
                    </a:gs>
                  </a:gsLst>
                  <a:lin ang="5400000" scaled="0"/>
                </a:gradFill>
              </a:rPr>
              <a:t>Ask messages for actions need a predetermined action</a:t>
            </a:r>
          </a:p>
          <a:p>
            <a:pPr marL="214313" indent="-214313"/>
            <a:r>
              <a:rPr lang="en-US" sz="1800" dirty="0">
                <a:gradFill>
                  <a:gsLst>
                    <a:gs pos="2917">
                      <a:schemeClr val="tx1"/>
                    </a:gs>
                    <a:gs pos="30000">
                      <a:schemeClr val="tx1"/>
                    </a:gs>
                  </a:gsLst>
                  <a:lin ang="5400000" scaled="0"/>
                </a:gradFill>
              </a:rPr>
              <a:t>Ask messages and Add on the Fly</a:t>
            </a:r>
          </a:p>
          <a:p>
            <a:pPr marL="214313" indent="-214313"/>
            <a:r>
              <a:rPr lang="en-US" sz="1800" dirty="0">
                <a:gradFill>
                  <a:gsLst>
                    <a:gs pos="2917">
                      <a:schemeClr val="tx1"/>
                    </a:gs>
                    <a:gs pos="30000">
                      <a:schemeClr val="tx1"/>
                    </a:gs>
                  </a:gsLst>
                  <a:lin ang="5400000" scaled="0"/>
                </a:gradFill>
              </a:rPr>
              <a:t>Using TraceAdd and Trace</a:t>
            </a:r>
          </a:p>
          <a:p>
            <a:endParaRPr lang="en-US" dirty="0"/>
          </a:p>
        </p:txBody>
      </p:sp>
    </p:spTree>
    <p:extLst>
      <p:ext uri="{BB962C8B-B14F-4D97-AF65-F5344CB8AC3E}">
        <p14:creationId xmlns:p14="http://schemas.microsoft.com/office/powerpoint/2010/main" val="16839294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Replacing Warning_Dialogs	</a:t>
            </a:r>
            <a:endParaRPr lang="en-US" dirty="0"/>
          </a:p>
        </p:txBody>
      </p:sp>
      <p:sp>
        <p:nvSpPr>
          <p:cNvPr id="3" name="Content Placeholder 2"/>
          <p:cNvSpPr>
            <a:spLocks noGrp="1"/>
          </p:cNvSpPr>
          <p:nvPr>
            <p:ph idx="1"/>
          </p:nvPr>
        </p:nvSpPr>
        <p:spPr>
          <a:xfrm>
            <a:off x="404284" y="955040"/>
            <a:ext cx="8516195" cy="3921759"/>
          </a:xfrm>
        </p:spPr>
        <p:txBody>
          <a:bodyPr>
            <a:normAutofit fontScale="70000" lnSpcReduction="20000"/>
          </a:bodyPr>
          <a:lstStyle/>
          <a:p>
            <a:pPr marL="0" indent="0">
              <a:buNone/>
            </a:pPr>
            <a:r>
              <a:rPr lang="en-US" sz="2700" b="1"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Script: </a:t>
            </a:r>
            <a:r>
              <a:rPr lang="en-US" sz="2700" b="1" dirty="0" err="1"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RM_Customer_Options</a:t>
            </a:r>
            <a:r>
              <a:rPr lang="en-US" sz="2700" b="1"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r>
              <a:rPr lang="en-US" sz="2700" b="1"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Currency </a:t>
            </a:r>
            <a:r>
              <a:rPr lang="en-US" sz="2700" b="1"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ID_CHG }</a:t>
            </a:r>
            <a:endParaRPr lang="en-US" sz="2700" b="1"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marL="0" indent="0">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'Company ID' of table MC_Currency_Access = 'Company ID' of globals;</a:t>
            </a:r>
          </a:p>
          <a:p>
            <a:pPr marL="0" indent="0">
              <a:spcBef>
                <a:spcPts val="0"/>
              </a:spcBef>
              <a:buNone/>
            </a:pP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'Currency </a:t>
            </a: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ID' of table MC_Currency_Access = 'Currency ID</a:t>
            </a: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a:t>
            </a:r>
          </a:p>
          <a:p>
            <a:pPr marL="0" indent="0">
              <a:spcBef>
                <a:spcPts val="0"/>
              </a:spcBef>
              <a:buNone/>
            </a:pP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get </a:t>
            </a: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file MC_Currency_Access;</a:t>
            </a:r>
          </a:p>
          <a:p>
            <a:pPr marL="0" indent="0">
              <a:spcBef>
                <a:spcPts val="0"/>
              </a:spcBef>
              <a:buNone/>
            </a:pPr>
            <a:endPar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marL="0" indent="0">
              <a:spcBef>
                <a:spcPts val="0"/>
              </a:spcBef>
              <a:buNone/>
            </a:pP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if </a:t>
            </a: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err() = MISSING then		{No access}</a:t>
            </a: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if IsServiceMode() then</a:t>
            </a: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call TraceAdd of form Trace, field(GetTraceReference()), TRACE_FAILURE, 33002, </a:t>
            </a: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WARNING_MESSAGE, technicalname('Currency ID', QUALIFY_FULL), </a:t>
            </a: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'Company Name' of globals, 'Currency ID';</a:t>
            </a: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abort script;</a:t>
            </a: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else</a:t>
            </a: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{Company %1 doesn't have access to currency %2.}		</a:t>
            </a: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call Warning_Dialog,33002,'Company Name' of globals,'Currency ID',"";</a:t>
            </a: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restart field;</a:t>
            </a: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abort script;</a:t>
            </a: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end if;</a:t>
            </a: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end if</a:t>
            </a: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a:t>
            </a:r>
          </a:p>
          <a:p>
            <a:pPr marL="0" indent="0">
              <a:spcBef>
                <a:spcPts val="0"/>
              </a:spcBef>
              <a:buNone/>
            </a:pPr>
            <a:endPar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061525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Ask Messages with Predetermined Action</a:t>
            </a:r>
            <a:endParaRPr lang="en-US" dirty="0"/>
          </a:p>
        </p:txBody>
      </p:sp>
      <p:sp>
        <p:nvSpPr>
          <p:cNvPr id="3" name="Content Placeholder 2"/>
          <p:cNvSpPr>
            <a:spLocks noGrp="1"/>
          </p:cNvSpPr>
          <p:nvPr>
            <p:ph idx="1"/>
          </p:nvPr>
        </p:nvSpPr>
        <p:spPr>
          <a:xfrm>
            <a:off x="237068" y="1200151"/>
            <a:ext cx="8724052" cy="3394472"/>
          </a:xfrm>
        </p:spPr>
        <p:txBody>
          <a:bodyPr/>
          <a:lstStyle/>
          <a:p>
            <a:pPr marL="0" indent="0">
              <a:buNone/>
            </a:pPr>
            <a:r>
              <a:rPr lang="en-US" sz="2000" dirty="0" smtClean="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Script: </a:t>
            </a:r>
            <a:r>
              <a:rPr lang="en-US" sz="2000" b="1" dirty="0" err="1" smtClean="0">
                <a:latin typeface="Courier New" panose="02070309020205020404" pitchFamily="49" charset="0"/>
                <a:cs typeface="Courier New" panose="02070309020205020404" pitchFamily="49" charset="0"/>
              </a:rPr>
              <a:t>RM_Customer_Maintenance</a:t>
            </a:r>
            <a:r>
              <a:rPr lang="en-US" sz="2000" b="1" dirty="0" smtClean="0">
                <a:latin typeface="Courier New" panose="02070309020205020404" pitchFamily="49" charset="0"/>
                <a:cs typeface="Courier New" panose="02070309020205020404" pitchFamily="49" charset="0"/>
              </a:rPr>
              <a:t> </a:t>
            </a:r>
            <a:r>
              <a:rPr lang="en-US" sz="2000" b="1" dirty="0" err="1" smtClean="0">
                <a:latin typeface="Courier New" panose="02070309020205020404" pitchFamily="49" charset="0"/>
                <a:cs typeface="Courier New" panose="02070309020205020404" pitchFamily="49" charset="0"/>
              </a:rPr>
              <a:t>Delete_Button_CHG</a:t>
            </a:r>
            <a:r>
              <a:rPr lang="en-US" sz="2000" b="1" dirty="0" smtClean="0">
                <a:latin typeface="Courier New" panose="02070309020205020404" pitchFamily="49" charset="0"/>
                <a:cs typeface="Courier New" panose="02070309020205020404" pitchFamily="49" charset="0"/>
              </a:rPr>
              <a:t> </a:t>
            </a:r>
            <a:r>
              <a:rPr lang="en-US" sz="2000" dirty="0" smtClean="0">
                <a:latin typeface="Courier New" panose="02070309020205020404" pitchFamily="49" charset="0"/>
                <a:cs typeface="Courier New" panose="02070309020205020404" pitchFamily="49" charset="0"/>
              </a:rPr>
              <a:t>}</a:t>
            </a:r>
          </a:p>
          <a:p>
            <a:pPr marL="0" indent="0">
              <a:buNone/>
            </a:pPr>
            <a:endParaRPr lang="en-US" dirty="0">
              <a:latin typeface="Courier New" panose="02070309020205020404" pitchFamily="49" charset="0"/>
              <a:cs typeface="Courier New" panose="02070309020205020404" pitchFamily="49" charset="0"/>
            </a:endParaRPr>
          </a:p>
          <a:p>
            <a:pPr marL="0" indent="0">
              <a:spcBef>
                <a:spcPts val="0"/>
              </a:spcBef>
              <a:buNone/>
            </a:pPr>
            <a:r>
              <a:rPr lang="en-US" sz="15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if IsServiceMode() then</a:t>
            </a:r>
          </a:p>
          <a:p>
            <a:pPr marL="0" indent="0">
              <a:spcBef>
                <a:spcPts val="0"/>
              </a:spcBef>
              <a:buNone/>
            </a:pPr>
            <a:r>
              <a:rPr lang="en-US" sz="15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nAsk = ASKBUTTON1;</a:t>
            </a:r>
          </a:p>
          <a:p>
            <a:pPr marL="0" indent="0">
              <a:spcBef>
                <a:spcPts val="0"/>
              </a:spcBef>
              <a:buNone/>
            </a:pPr>
            <a:r>
              <a:rPr lang="en-US" sz="15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else</a:t>
            </a:r>
          </a:p>
          <a:p>
            <a:pPr marL="0" indent="0">
              <a:spcBef>
                <a:spcPts val="0"/>
              </a:spcBef>
              <a:buNone/>
            </a:pPr>
            <a:r>
              <a:rPr lang="en-US" sz="15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{Are you sure you want to delete this customer record? Delete, Cancel}</a:t>
            </a:r>
          </a:p>
          <a:p>
            <a:pPr marL="0" indent="0">
              <a:spcBef>
                <a:spcPts val="0"/>
              </a:spcBef>
              <a:buNone/>
            </a:pPr>
            <a:r>
              <a:rPr lang="en-US" sz="15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nAsk = ask(getmsg(1349),getmsg(3),getmsg(1),"");</a:t>
            </a:r>
          </a:p>
          <a:p>
            <a:pPr marL="0" indent="0">
              <a:spcBef>
                <a:spcPts val="0"/>
              </a:spcBef>
              <a:buNone/>
            </a:pPr>
            <a:r>
              <a:rPr lang="en-US" sz="15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end if;</a:t>
            </a:r>
          </a:p>
          <a:p>
            <a:pPr marL="0" indent="0">
              <a:buNone/>
            </a:pPr>
            <a:endParaRPr lang="en-US" sz="18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7426046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Ask Messages and Add On the Fly</a:t>
            </a:r>
            <a:endParaRPr lang="en-US" dirty="0"/>
          </a:p>
        </p:txBody>
      </p:sp>
      <p:sp>
        <p:nvSpPr>
          <p:cNvPr id="3" name="Content Placeholder 2"/>
          <p:cNvSpPr>
            <a:spLocks noGrp="1"/>
          </p:cNvSpPr>
          <p:nvPr>
            <p:ph idx="1"/>
          </p:nvPr>
        </p:nvSpPr>
        <p:spPr>
          <a:xfrm>
            <a:off x="223519" y="772160"/>
            <a:ext cx="8757921" cy="4233333"/>
          </a:xfrm>
        </p:spPr>
        <p:txBody>
          <a:bodyPr>
            <a:normAutofit fontScale="85000" lnSpcReduction="10000"/>
          </a:bodyPr>
          <a:lstStyle/>
          <a:p>
            <a:pPr marL="0" indent="0">
              <a:buNone/>
            </a:pPr>
            <a:r>
              <a:rPr lang="en-US" sz="2100"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r>
              <a:rPr lang="en-US" sz="2400" b="1"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Script: </a:t>
            </a:r>
            <a:r>
              <a:rPr lang="en-US" sz="2400" b="1" dirty="0" err="1"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RM_Customer_Maintenance</a:t>
            </a:r>
            <a:r>
              <a:rPr lang="en-US" sz="2400" b="1"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r>
              <a:rPr lang="en-US" sz="2400" b="1" dirty="0" err="1"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Shipping_Method_CHG</a:t>
            </a:r>
            <a:r>
              <a:rPr lang="en-US" sz="2400" b="1"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r>
              <a:rPr lang="en-US" sz="2100"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a:t>
            </a:r>
            <a:endParaRPr lang="en-US" sz="21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marL="0" indent="0">
              <a:spcBef>
                <a:spcPts val="0"/>
              </a:spcBef>
              <a:buNone/>
            </a:pPr>
            <a:endParaRPr lang="en-US" sz="17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marL="0" indent="0">
              <a:spcBef>
                <a:spcPts val="0"/>
              </a:spcBef>
              <a:buNone/>
            </a:pP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set 'Shipping Method' of file SY_Shipping_Methods_MSTR to 'Shipping Method';</a:t>
            </a:r>
          </a:p>
          <a:p>
            <a:pPr marL="0" indent="0">
              <a:spcBef>
                <a:spcPts val="0"/>
              </a:spcBef>
              <a:buNone/>
            </a:pP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get file SY_Shipping_Methods_MSTR;</a:t>
            </a:r>
          </a:p>
          <a:p>
            <a:pPr marL="0" indent="0">
              <a:spcBef>
                <a:spcPts val="0"/>
              </a:spcBef>
              <a:buNone/>
            </a:pPr>
            <a:endParaRPr lang="en-US" sz="1600"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marL="0" indent="0">
              <a:spcBef>
                <a:spcPts val="0"/>
              </a:spcBef>
              <a:buNone/>
            </a:pPr>
            <a:r>
              <a:rPr lang="en-US" sz="1600"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if </a:t>
            </a: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err() &lt;&gt; OKAY then</a:t>
            </a:r>
          </a:p>
          <a:p>
            <a:pPr marL="0" indent="0">
              <a:spcBef>
                <a:spcPts val="0"/>
              </a:spcBef>
              <a:buNone/>
            </a:pP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if IsServiceMode() then</a:t>
            </a:r>
          </a:p>
          <a:p>
            <a:pPr marL="0" indent="0">
              <a:spcBef>
                <a:spcPts val="0"/>
              </a:spcBef>
              <a:buNone/>
            </a:pP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call TraceAdd of form Trace, </a:t>
            </a:r>
            <a:endParaRPr lang="en-US" sz="1600"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marL="0" indent="0">
              <a:spcBef>
                <a:spcPts val="0"/>
              </a:spcBef>
              <a:buNone/>
            </a:pP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r>
              <a:rPr lang="en-US" sz="1600"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field(</a:t>
            </a:r>
            <a:r>
              <a:rPr lang="en-US" sz="1600" dirty="0" err="1"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GetTraceReference</a:t>
            </a: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endParaRPr lang="en-US" sz="1600"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marL="0" indent="0">
              <a:spcBef>
                <a:spcPts val="0"/>
              </a:spcBef>
              <a:buNone/>
            </a:pP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r>
              <a:rPr lang="en-US" sz="1600"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TRACE_FAILURE</a:t>
            </a: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11585, GET_MESSAGE, </a:t>
            </a:r>
          </a:p>
          <a:p>
            <a:pPr marL="0" indent="0">
              <a:spcBef>
                <a:spcPts val="0"/>
              </a:spcBef>
              <a:buNone/>
            </a:pP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r>
              <a:rPr lang="en-US" sz="1600"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r>
              <a:rPr lang="en-US" sz="1600" dirty="0" err="1"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technicalname</a:t>
            </a: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('Shipping Method', QUALIFY_FULL);	</a:t>
            </a:r>
          </a:p>
          <a:p>
            <a:pPr marL="0" indent="0">
              <a:spcBef>
                <a:spcPts val="0"/>
              </a:spcBef>
              <a:buNone/>
            </a:pPr>
            <a:endPar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marL="0" indent="0">
              <a:spcBef>
                <a:spcPts val="0"/>
              </a:spcBef>
              <a:buNone/>
            </a:pP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else</a:t>
            </a:r>
          </a:p>
          <a:p>
            <a:pPr marL="0" indent="0">
              <a:spcBef>
                <a:spcPts val="0"/>
              </a:spcBef>
              <a:buNone/>
            </a:pP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restart field;</a:t>
            </a:r>
          </a:p>
          <a:p>
            <a:pPr marL="0" indent="0">
              <a:spcBef>
                <a:spcPts val="0"/>
              </a:spcBef>
              <a:buNone/>
            </a:pP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set L_MSG to getmsg(2272);</a:t>
            </a:r>
          </a:p>
          <a:p>
            <a:pPr marL="0" indent="0">
              <a:spcBef>
                <a:spcPts val="0"/>
              </a:spcBef>
              <a:buNone/>
            </a:pP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substitute L_MSG,'Shipping Method';</a:t>
            </a:r>
          </a:p>
          <a:p>
            <a:pPr marL="0" indent="0">
              <a:spcBef>
                <a:spcPts val="0"/>
              </a:spcBef>
              <a:buNone/>
            </a:pP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if ask(L_MSG,getmsg(8),getmsg(1),"") = ASKBUTTON1 then</a:t>
            </a:r>
          </a:p>
          <a:p>
            <a:pPr marL="0" indent="0">
              <a:spcBef>
                <a:spcPts val="0"/>
              </a:spcBef>
              <a:buNone/>
            </a:pP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run script '(L) Shipping Profile Button';</a:t>
            </a:r>
          </a:p>
          <a:p>
            <a:pPr marL="0" indent="0">
              <a:spcBef>
                <a:spcPts val="0"/>
              </a:spcBef>
              <a:buNone/>
            </a:pP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end if;</a:t>
            </a:r>
          </a:p>
          <a:p>
            <a:pPr marL="0" indent="0">
              <a:spcBef>
                <a:spcPts val="0"/>
              </a:spcBef>
              <a:buNone/>
            </a:pP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end if;</a:t>
            </a:r>
          </a:p>
          <a:p>
            <a:pPr marL="0" indent="0">
              <a:spcBef>
                <a:spcPts val="0"/>
              </a:spcBef>
              <a:buNone/>
            </a:pPr>
            <a:r>
              <a:rPr lang="en-US" sz="16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end if</a:t>
            </a:r>
            <a:r>
              <a:rPr lang="en-US" sz="1600"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a:t>
            </a:r>
            <a:endParaRPr lang="en-US" sz="19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42874690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Return messages:  Failure vs. Warning	</a:t>
            </a:r>
            <a:endParaRPr lang="en-US" dirty="0"/>
          </a:p>
        </p:txBody>
      </p:sp>
      <p:sp>
        <p:nvSpPr>
          <p:cNvPr id="3" name="Content Placeholder 2"/>
          <p:cNvSpPr>
            <a:spLocks noGrp="1"/>
          </p:cNvSpPr>
          <p:nvPr>
            <p:ph idx="1"/>
          </p:nvPr>
        </p:nvSpPr>
        <p:spPr>
          <a:xfrm>
            <a:off x="264160" y="927947"/>
            <a:ext cx="8602133" cy="3962400"/>
          </a:xfrm>
        </p:spPr>
        <p:txBody>
          <a:bodyPr>
            <a:normAutofit fontScale="92500" lnSpcReduction="20000"/>
          </a:bodyPr>
          <a:lstStyle/>
          <a:p>
            <a:pPr marL="0" indent="0">
              <a:buNone/>
            </a:pPr>
            <a:r>
              <a:rPr lang="en-US" sz="1700" b="1"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Failure is returned and Create/Update actions are not </a:t>
            </a:r>
            <a:r>
              <a:rPr lang="en-US" sz="1700" b="1"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successful</a:t>
            </a:r>
          </a:p>
          <a:p>
            <a:pPr marL="0" indent="0">
              <a:buNone/>
            </a:pPr>
            <a:endParaRPr lang="en-US" sz="15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if empty('Check Date') then</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if IsServiceMode() then	</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call TraceAdd of form Trace, field(GetTraceReference()), TRACE_FAILURE, 2067, WARNING_MESSAGE, </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technicalname('Check Date', QUALIFY_FULL);	</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else</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{Please enter a date.}</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call Warning_Dialog, 2067,"","","";</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restart field;</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end if;</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end if;</a:t>
            </a:r>
          </a:p>
          <a:p>
            <a:pPr marL="0" indent="0">
              <a:spcBef>
                <a:spcPts val="0"/>
              </a:spcBef>
              <a:buNone/>
            </a:pPr>
            <a:endParaRPr lang="en-US" sz="15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marL="0" indent="0">
              <a:spcBef>
                <a:spcPts val="0"/>
              </a:spcBef>
              <a:buNone/>
            </a:pPr>
            <a:r>
              <a:rPr lang="en-US" sz="1700" b="1"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Warning is returned but Create/Update action is successful</a:t>
            </a:r>
          </a:p>
          <a:p>
            <a:pPr marL="0" indent="0">
              <a:spcBef>
                <a:spcPts val="0"/>
              </a:spcBef>
              <a:buNone/>
            </a:pPr>
            <a:endParaRPr lang="en-US" sz="1050"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marL="0" indent="0">
              <a:spcBef>
                <a:spcPts val="0"/>
              </a:spcBef>
              <a:buNone/>
            </a:pPr>
            <a:r>
              <a:rPr lang="en-US" sz="1050"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if </a:t>
            </a: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nError &lt;&gt; 0 then</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if IsServiceMode() then	</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call TraceAdd of form Trace, field(GetTraceReference()), TRACE_WARNINGS, 15367, GET_MESSAGE, </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technicalname('Document Date', QUALIFY_FULL);	</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else</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{Fiscal period for this date does not exist.  Continue, Cancel}</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if ask(getmsg(15367), getmsg(26), getmsg(1), "") = ASKBUTTON2 then</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restart field;</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abort script;</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end if;</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end if;</a:t>
            </a:r>
          </a:p>
          <a:p>
            <a:pPr marL="0" indent="0">
              <a:spcBef>
                <a:spcPts val="0"/>
              </a:spcBef>
              <a:buNone/>
            </a:pPr>
            <a:r>
              <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end if;</a:t>
            </a:r>
          </a:p>
          <a:p>
            <a:pPr marL="0" indent="0">
              <a:spcBef>
                <a:spcPts val="0"/>
              </a:spcBef>
              <a:buNone/>
            </a:pPr>
            <a:endParaRPr lang="en-US" sz="105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marL="0" indent="0">
              <a:buNone/>
            </a:pPr>
            <a:endParaRPr lang="en-US"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1960505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Trace Logging</a:t>
            </a:r>
            <a:endParaRPr lang="en-US" dirty="0"/>
          </a:p>
        </p:txBody>
      </p:sp>
      <p:sp>
        <p:nvSpPr>
          <p:cNvPr id="3" name="Content Placeholder 2"/>
          <p:cNvSpPr>
            <a:spLocks noGrp="1"/>
          </p:cNvSpPr>
          <p:nvPr>
            <p:ph idx="1"/>
          </p:nvPr>
        </p:nvSpPr>
        <p:spPr>
          <a:xfrm>
            <a:off x="223520" y="1024744"/>
            <a:ext cx="8690187" cy="3831735"/>
          </a:xfrm>
        </p:spPr>
        <p:txBody>
          <a:bodyPr>
            <a:normAutofit fontScale="70000" lnSpcReduction="20000"/>
          </a:bodyPr>
          <a:lstStyle/>
          <a:p>
            <a:pPr marL="0" indent="0">
              <a:spcBef>
                <a:spcPts val="0"/>
              </a:spcBef>
              <a:buNone/>
            </a:pPr>
            <a:r>
              <a:rPr lang="en-US" sz="2700" b="1"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Trace method available when warning or get messages are not </a:t>
            </a:r>
            <a:r>
              <a:rPr lang="en-US" sz="2700" b="1"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applicable</a:t>
            </a:r>
            <a:endParaRPr lang="en-US" sz="2700" b="1"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a:spcBef>
                <a:spcPts val="0"/>
              </a:spcBef>
            </a:pPr>
            <a:endPar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catch [EXCEPTION_CLASS_FORM_FIELD_NOT_ACTIVE</a:t>
            </a: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a:t>
            </a:r>
          </a:p>
          <a:p>
            <a:pPr marL="0" indent="0">
              <a:spcBef>
                <a:spcPts val="0"/>
              </a:spcBef>
              <a:buNone/>
            </a:pP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no cleanup so just return errors }</a:t>
            </a:r>
          </a:p>
          <a:p>
            <a:pPr marL="0" indent="0">
              <a:spcBef>
                <a:spcPts val="0"/>
              </a:spcBef>
              <a:buNone/>
            </a:pP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call </a:t>
            </a: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Trace of form Trace, field(</a:t>
            </a:r>
            <a:r>
              <a:rPr lang="en-US" dirty="0" err="1">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GetTraceReference</a:t>
            </a: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TRACE_FAILURE</a:t>
            </a: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endPar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r>
              <a:rPr lang="en-US" dirty="0" err="1"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technicalname</a:t>
            </a: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(script </a:t>
            </a: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CustomerMaintSetAccounts of form </a:t>
            </a:r>
            <a:r>
              <a:rPr lang="en-US" dirty="0" err="1">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ServiceCustomer</a:t>
            </a: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a:t>
            </a:r>
          </a:p>
          <a:p>
            <a:pPr marL="0" indent="0">
              <a:spcBef>
                <a:spcPts val="0"/>
              </a:spcBef>
              <a:buNone/>
            </a:pP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QUALIFY_FULL</a:t>
            </a: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substring(</a:t>
            </a:r>
            <a:r>
              <a:rPr lang="en-US" dirty="0" err="1"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Exception_Message</a:t>
            </a: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1, 255);	</a:t>
            </a:r>
          </a:p>
          <a:p>
            <a:pPr>
              <a:spcBef>
                <a:spcPts val="0"/>
              </a:spcBef>
            </a:pPr>
            <a:endPar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else</a:t>
            </a:r>
          </a:p>
          <a:p>
            <a:pPr marL="0" indent="0">
              <a:spcBef>
                <a:spcPts val="0"/>
              </a:spcBef>
              <a:buNone/>
            </a:pP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Trap the unexpected error that was found }</a:t>
            </a:r>
          </a:p>
          <a:p>
            <a:pPr marL="0" indent="0">
              <a:spcBef>
                <a:spcPts val="0"/>
              </a:spcBef>
              <a:buNone/>
            </a:pP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call </a:t>
            </a: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Trace of form Trace, field(GetTraceReference()), </a:t>
            </a: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TRACE_FAILURE,</a:t>
            </a: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r>
              <a:rPr lang="en-US" dirty="0" err="1"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technicalname</a:t>
            </a: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(script </a:t>
            </a: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CustomerMaintSetAccounts of form ServiceCustomer, </a:t>
            </a:r>
            <a:endPar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endParaRP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QUALIFY_FULL</a:t>
            </a: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p>
          <a:p>
            <a:pPr marL="0" indent="0">
              <a:spcBef>
                <a:spcPts val="0"/>
              </a:spcBef>
              <a:buNone/>
            </a:pP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substring(Exception_Message(), 1, 255), ERROR_TYPE_INTERNAL;	</a:t>
            </a:r>
          </a:p>
          <a:p>
            <a:pPr marL="0" indent="0">
              <a:spcBef>
                <a:spcPts val="0"/>
              </a:spcBef>
              <a:buNone/>
            </a:pPr>
            <a:r>
              <a:rPr lang="en-US" dirty="0" smtClean="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end </a:t>
            </a:r>
            <a:r>
              <a:rPr lang="en-US"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try;</a:t>
            </a:r>
          </a:p>
          <a:p>
            <a:pPr marL="0" indent="0">
              <a:buNone/>
            </a:pPr>
            <a:endParaRPr lang="en-US"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8804318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Procedures</a:t>
            </a:r>
            <a:endParaRPr lang="en-US" dirty="0"/>
          </a:p>
        </p:txBody>
      </p:sp>
      <p:sp>
        <p:nvSpPr>
          <p:cNvPr id="3" name="Content Placeholder 2"/>
          <p:cNvSpPr>
            <a:spLocks noGrp="1"/>
          </p:cNvSpPr>
          <p:nvPr>
            <p:ph idx="1"/>
          </p:nvPr>
        </p:nvSpPr>
        <p:spPr/>
        <p:txBody>
          <a:bodyPr/>
          <a:lstStyle/>
          <a:p>
            <a:pPr marL="0" indent="0" algn="ctr">
              <a:spcBef>
                <a:spcPts val="0"/>
              </a:spcBef>
              <a:buNone/>
            </a:pPr>
            <a:r>
              <a:rPr lang="en-US" sz="4950" dirty="0">
                <a:gradFill>
                  <a:gsLst>
                    <a:gs pos="2917">
                      <a:schemeClr val="tx1"/>
                    </a:gs>
                    <a:gs pos="30000">
                      <a:schemeClr val="tx1"/>
                    </a:gs>
                  </a:gsLst>
                  <a:lin ang="5400000" scaled="0"/>
                </a:gradFill>
              </a:rPr>
              <a:t>Code Samples and Demo</a:t>
            </a:r>
          </a:p>
          <a:p>
            <a:pPr marL="0" indent="0" algn="just">
              <a:spcBef>
                <a:spcPts val="0"/>
              </a:spcBef>
              <a:buNone/>
            </a:pPr>
            <a:r>
              <a:rPr lang="en-US" dirty="0">
                <a:gradFill>
                  <a:gsLst>
                    <a:gs pos="2917">
                      <a:schemeClr val="tx1"/>
                    </a:gs>
                    <a:gs pos="30000">
                      <a:schemeClr val="tx1"/>
                    </a:gs>
                  </a:gsLst>
                  <a:lin ang="5400000" scaled="0"/>
                </a:gradFill>
              </a:rPr>
              <a:t>				</a:t>
            </a:r>
          </a:p>
          <a:p>
            <a:pPr marL="0" indent="0" algn="ctr">
              <a:spcBef>
                <a:spcPts val="0"/>
              </a:spcBef>
              <a:buNone/>
            </a:pPr>
            <a:r>
              <a:rPr lang="en-US" dirty="0" smtClean="0">
                <a:gradFill>
                  <a:gsLst>
                    <a:gs pos="2917">
                      <a:schemeClr val="tx1"/>
                    </a:gs>
                    <a:gs pos="30000">
                      <a:schemeClr val="tx1"/>
                    </a:gs>
                  </a:gsLst>
                  <a:lin ang="5400000" scaled="0"/>
                </a:gradFill>
              </a:rPr>
              <a:t>Create/Update </a:t>
            </a:r>
            <a:r>
              <a:rPr lang="en-US" dirty="0">
                <a:gradFill>
                  <a:gsLst>
                    <a:gs pos="2917">
                      <a:schemeClr val="tx1"/>
                    </a:gs>
                    <a:gs pos="30000">
                      <a:schemeClr val="tx1"/>
                    </a:gs>
                  </a:gsLst>
                  <a:lin ang="5400000" scaled="0"/>
                </a:gradFill>
              </a:rPr>
              <a:t>Customer </a:t>
            </a:r>
            <a:r>
              <a:rPr lang="en-US" dirty="0" smtClean="0">
                <a:gradFill>
                  <a:gsLst>
                    <a:gs pos="2917">
                      <a:schemeClr val="tx1"/>
                    </a:gs>
                    <a:gs pos="30000">
                      <a:schemeClr val="tx1"/>
                    </a:gs>
                  </a:gsLst>
                  <a:lin ang="5400000" scaled="0"/>
                </a:gradFill>
              </a:rPr>
              <a:t>Address</a:t>
            </a:r>
          </a:p>
          <a:p>
            <a:pPr marL="0" indent="0" algn="ctr">
              <a:spcBef>
                <a:spcPts val="0"/>
              </a:spcBef>
              <a:buNone/>
            </a:pPr>
            <a:r>
              <a:rPr lang="en-US" dirty="0" smtClean="0">
                <a:gradFill>
                  <a:gsLst>
                    <a:gs pos="2917">
                      <a:schemeClr val="tx1"/>
                    </a:gs>
                    <a:gs pos="30000">
                      <a:schemeClr val="tx1"/>
                    </a:gs>
                  </a:gsLst>
                  <a:lin ang="5400000" scaled="0"/>
                </a:gradFill>
              </a:rPr>
              <a:t>Get </a:t>
            </a:r>
            <a:r>
              <a:rPr lang="en-US" dirty="0">
                <a:gradFill>
                  <a:gsLst>
                    <a:gs pos="2917">
                      <a:schemeClr val="tx1"/>
                    </a:gs>
                    <a:gs pos="30000">
                      <a:schemeClr val="tx1"/>
                    </a:gs>
                  </a:gsLst>
                  <a:lin ang="5400000" scaled="0"/>
                </a:gradFill>
              </a:rPr>
              <a:t>Customer </a:t>
            </a:r>
            <a:r>
              <a:rPr lang="en-US" dirty="0" smtClean="0">
                <a:gradFill>
                  <a:gsLst>
                    <a:gs pos="2917">
                      <a:schemeClr val="tx1"/>
                    </a:gs>
                    <a:gs pos="30000">
                      <a:schemeClr val="tx1"/>
                    </a:gs>
                  </a:gsLst>
                  <a:lin ang="5400000" scaled="0"/>
                </a:gradFill>
              </a:rPr>
              <a:t>Address</a:t>
            </a:r>
          </a:p>
          <a:p>
            <a:pPr marL="0" indent="0" algn="ctr">
              <a:spcBef>
                <a:spcPts val="0"/>
              </a:spcBef>
              <a:buNone/>
            </a:pPr>
            <a:r>
              <a:rPr lang="en-US" dirty="0" smtClean="0">
                <a:gradFill>
                  <a:gsLst>
                    <a:gs pos="2917">
                      <a:schemeClr val="tx1"/>
                    </a:gs>
                    <a:gs pos="30000">
                      <a:schemeClr val="tx1"/>
                    </a:gs>
                  </a:gsLst>
                  <a:lin ang="5400000" scaled="0"/>
                </a:gradFill>
              </a:rPr>
              <a:t>Delete </a:t>
            </a:r>
            <a:r>
              <a:rPr lang="en-US" dirty="0">
                <a:gradFill>
                  <a:gsLst>
                    <a:gs pos="2917">
                      <a:schemeClr val="tx1"/>
                    </a:gs>
                    <a:gs pos="30000">
                      <a:schemeClr val="tx1"/>
                    </a:gs>
                  </a:gsLst>
                  <a:lin ang="5400000" scaled="0"/>
                </a:gradFill>
              </a:rPr>
              <a:t>Customer </a:t>
            </a:r>
            <a:r>
              <a:rPr lang="en-US" dirty="0" smtClean="0">
                <a:gradFill>
                  <a:gsLst>
                    <a:gs pos="2917">
                      <a:schemeClr val="tx1"/>
                    </a:gs>
                    <a:gs pos="30000">
                      <a:schemeClr val="tx1"/>
                    </a:gs>
                  </a:gsLst>
                  <a:lin ang="5400000" scaled="0"/>
                </a:gradFill>
              </a:rPr>
              <a:t>Address</a:t>
            </a:r>
          </a:p>
          <a:p>
            <a:pPr marL="0" indent="0" algn="ctr">
              <a:spcBef>
                <a:spcPts val="0"/>
              </a:spcBef>
              <a:buNone/>
            </a:pPr>
            <a:r>
              <a:rPr lang="en-US" dirty="0" smtClean="0">
                <a:gradFill>
                  <a:gsLst>
                    <a:gs pos="2917">
                      <a:schemeClr val="tx1"/>
                    </a:gs>
                    <a:gs pos="30000">
                      <a:schemeClr val="tx1"/>
                    </a:gs>
                  </a:gsLst>
                  <a:lin ang="5400000" scaled="0"/>
                </a:gradFill>
              </a:rPr>
              <a:t>Inventory </a:t>
            </a:r>
            <a:r>
              <a:rPr lang="en-US" dirty="0">
                <a:gradFill>
                  <a:gsLst>
                    <a:gs pos="2917">
                      <a:schemeClr val="tx1"/>
                    </a:gs>
                    <a:gs pos="30000">
                      <a:schemeClr val="tx1"/>
                    </a:gs>
                  </a:gsLst>
                  <a:lin ang="5400000" scaled="0"/>
                </a:gradFill>
              </a:rPr>
              <a:t>Transaction and Transfer</a:t>
            </a:r>
          </a:p>
          <a:p>
            <a:pPr marL="0" indent="0">
              <a:buNone/>
            </a:pPr>
            <a:endParaRPr lang="en-US" dirty="0"/>
          </a:p>
        </p:txBody>
      </p:sp>
    </p:spTree>
    <p:extLst>
      <p:ext uri="{BB962C8B-B14F-4D97-AF65-F5344CB8AC3E}">
        <p14:creationId xmlns:p14="http://schemas.microsoft.com/office/powerpoint/2010/main" val="346797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nSpc>
                <a:spcPct val="150000"/>
              </a:lnSpc>
            </a:pPr>
            <a:r>
              <a:rPr lang="en-AU" dirty="0"/>
              <a:t>Managing Director of Winthrop Development </a:t>
            </a:r>
            <a:r>
              <a:rPr lang="en-AU" dirty="0" smtClean="0"/>
              <a:t>Consultants</a:t>
            </a:r>
            <a:endParaRPr lang="en-AU" dirty="0"/>
          </a:p>
          <a:p>
            <a:pPr>
              <a:lnSpc>
                <a:spcPct val="150000"/>
              </a:lnSpc>
            </a:pPr>
            <a:r>
              <a:rPr lang="en-AU" dirty="0" smtClean="0"/>
              <a:t>Microsoft Dynamics GP Most </a:t>
            </a:r>
            <a:r>
              <a:rPr lang="en-AU" dirty="0"/>
              <a:t>Valuable Professional (MVP</a:t>
            </a:r>
            <a:r>
              <a:rPr lang="en-AU" dirty="0" smtClean="0"/>
              <a:t>)</a:t>
            </a:r>
          </a:p>
          <a:p>
            <a:pPr>
              <a:lnSpc>
                <a:spcPct val="150000"/>
              </a:lnSpc>
            </a:pPr>
            <a:r>
              <a:rPr lang="en-AU" dirty="0"/>
              <a:t>Worked with Microsoft for 13 and a half years</a:t>
            </a:r>
          </a:p>
          <a:p>
            <a:pPr>
              <a:lnSpc>
                <a:spcPct val="150000"/>
              </a:lnSpc>
            </a:pPr>
            <a:r>
              <a:rPr lang="en-AU" dirty="0" smtClean="0"/>
              <a:t>Lives </a:t>
            </a:r>
            <a:r>
              <a:rPr lang="en-AU" dirty="0"/>
              <a:t>in Winthrop, a suburb in the city of </a:t>
            </a:r>
            <a:r>
              <a:rPr lang="en-AU" dirty="0" smtClean="0"/>
              <a:t>Perth</a:t>
            </a:r>
            <a:endParaRPr lang="en-AU" dirty="0"/>
          </a:p>
          <a:p>
            <a:pPr>
              <a:lnSpc>
                <a:spcPct val="150000"/>
              </a:lnSpc>
            </a:pPr>
            <a:r>
              <a:rPr lang="en-AU" dirty="0" smtClean="0"/>
              <a:t>Where </a:t>
            </a:r>
            <a:r>
              <a:rPr lang="en-AU" dirty="0"/>
              <a:t>is Perth, Western Australia?</a:t>
            </a:r>
          </a:p>
        </p:txBody>
      </p:sp>
      <p:sp>
        <p:nvSpPr>
          <p:cNvPr id="3" name="Slide Number Placeholder 2"/>
          <p:cNvSpPr>
            <a:spLocks noGrp="1"/>
          </p:cNvSpPr>
          <p:nvPr>
            <p:ph type="sldNum" sz="quarter" idx="12"/>
          </p:nvPr>
        </p:nvSpPr>
        <p:spPr/>
        <p:txBody>
          <a:bodyPr/>
          <a:lstStyle/>
          <a:p>
            <a:fld id="{5CD6C17D-3397-F346-B995-5003D7EC1FFC}" type="slidenum">
              <a:rPr lang="en-US" smtClean="0"/>
              <a:pPr/>
              <a:t>3</a:t>
            </a:fld>
            <a:endParaRPr lang="en-US" dirty="0"/>
          </a:p>
        </p:txBody>
      </p:sp>
      <p:sp>
        <p:nvSpPr>
          <p:cNvPr id="4" name="Title 3"/>
          <p:cNvSpPr>
            <a:spLocks noGrp="1"/>
          </p:cNvSpPr>
          <p:nvPr>
            <p:ph type="title"/>
          </p:nvPr>
        </p:nvSpPr>
        <p:spPr/>
        <p:txBody>
          <a:bodyPr/>
          <a:lstStyle/>
          <a:p>
            <a:r>
              <a:rPr lang="en-US" dirty="0" smtClean="0"/>
              <a:t>David Musgrave</a:t>
            </a:r>
            <a:endParaRPr lang="en-US" dirty="0"/>
          </a:p>
        </p:txBody>
      </p:sp>
      <p:pic>
        <p:nvPicPr>
          <p:cNvPr id="13" name="Picture 12"/>
          <p:cNvPicPr>
            <a:picLocks noChangeAspect="1"/>
          </p:cNvPicPr>
          <p:nvPr/>
        </p:nvPicPr>
        <p:blipFill>
          <a:blip r:embed="rId2"/>
          <a:stretch>
            <a:fillRect/>
          </a:stretch>
        </p:blipFill>
        <p:spPr>
          <a:xfrm>
            <a:off x="6328129" y="-12700"/>
            <a:ext cx="2828571" cy="942857"/>
          </a:xfrm>
          <a:prstGeom prst="rect">
            <a:avLst/>
          </a:prstGeom>
        </p:spPr>
      </p:pic>
    </p:spTree>
    <p:extLst>
      <p:ext uri="{BB962C8B-B14F-4D97-AF65-F5344CB8AC3E}">
        <p14:creationId xmlns:p14="http://schemas.microsoft.com/office/powerpoint/2010/main" val="14279381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DECOUPLED BUSINESS LOGIC</a:t>
            </a:r>
            <a:endParaRPr lang="en-US" dirty="0"/>
          </a:p>
        </p:txBody>
      </p:sp>
    </p:spTree>
    <p:extLst>
      <p:ext uri="{BB962C8B-B14F-4D97-AF65-F5344CB8AC3E}">
        <p14:creationId xmlns:p14="http://schemas.microsoft.com/office/powerpoint/2010/main" val="2708159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Decoupled BUSINESS LOGIC</a:t>
            </a:r>
            <a:endParaRPr lang="en-US" dirty="0"/>
          </a:p>
        </p:txBody>
      </p:sp>
      <p:sp>
        <p:nvSpPr>
          <p:cNvPr id="3" name="Content Placeholder 2"/>
          <p:cNvSpPr>
            <a:spLocks noGrp="1"/>
          </p:cNvSpPr>
          <p:nvPr>
            <p:ph idx="1"/>
          </p:nvPr>
        </p:nvSpPr>
        <p:spPr/>
        <p:txBody>
          <a:bodyPr/>
          <a:lstStyle/>
          <a:p>
            <a:r>
              <a:rPr lang="en-US" dirty="0" smtClean="0"/>
              <a:t>Business Logic is provided by source other than a UI form.</a:t>
            </a:r>
          </a:p>
          <a:p>
            <a:pPr lvl="1"/>
            <a:r>
              <a:rPr lang="en-US" dirty="0" smtClean="0"/>
              <a:t>Ex. </a:t>
            </a:r>
            <a:r>
              <a:rPr lang="en-US" dirty="0" err="1" smtClean="0"/>
              <a:t>sproc</a:t>
            </a:r>
            <a:r>
              <a:rPr lang="en-US" dirty="0" smtClean="0"/>
              <a:t>, other web service, pass thru </a:t>
            </a:r>
            <a:r>
              <a:rPr lang="en-US" dirty="0" err="1" smtClean="0"/>
              <a:t>sql</a:t>
            </a:r>
            <a:r>
              <a:rPr lang="en-US" dirty="0" smtClean="0"/>
              <a:t>, “PD” forms in the dictionary.</a:t>
            </a:r>
          </a:p>
          <a:p>
            <a:pPr lvl="2"/>
            <a:r>
              <a:rPr lang="en-US" dirty="0" smtClean="0"/>
              <a:t>Ex of PD form.  Form\</a:t>
            </a:r>
            <a:r>
              <a:rPr lang="en-US" dirty="0" err="1" smtClean="0"/>
              <a:t>IV_Item</a:t>
            </a:r>
            <a:endParaRPr lang="en-US" dirty="0" smtClean="0"/>
          </a:p>
          <a:p>
            <a:r>
              <a:rPr lang="en-US" dirty="0" smtClean="0"/>
              <a:t>Should be faster than wrapped window.  Encourages separation of business logic and presentation.</a:t>
            </a:r>
          </a:p>
          <a:p>
            <a:r>
              <a:rPr lang="en-US" dirty="0" smtClean="0"/>
              <a:t>Might require a refactor if business logic currently resides in a form.</a:t>
            </a:r>
          </a:p>
          <a:p>
            <a:pPr lvl="1"/>
            <a:r>
              <a:rPr lang="en-US" dirty="0" smtClean="0"/>
              <a:t>How do decide whether to refactor?</a:t>
            </a:r>
          </a:p>
          <a:p>
            <a:pPr lvl="2"/>
            <a:r>
              <a:rPr lang="en-US" dirty="0" smtClean="0"/>
              <a:t>Frequency of use and throughput should drive the decision.</a:t>
            </a:r>
            <a:endParaRPr lang="en-US" dirty="0"/>
          </a:p>
        </p:txBody>
      </p:sp>
    </p:spTree>
    <p:extLst>
      <p:ext uri="{BB962C8B-B14F-4D97-AF65-F5344CB8AC3E}">
        <p14:creationId xmlns:p14="http://schemas.microsoft.com/office/powerpoint/2010/main" val="41017763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Decoupled BUSINESS LOGIC</a:t>
            </a:r>
          </a:p>
        </p:txBody>
      </p:sp>
      <p:sp>
        <p:nvSpPr>
          <p:cNvPr id="3" name="Content Placeholder 2"/>
          <p:cNvSpPr>
            <a:spLocks noGrp="1"/>
          </p:cNvSpPr>
          <p:nvPr>
            <p:ph idx="1"/>
          </p:nvPr>
        </p:nvSpPr>
        <p:spPr/>
        <p:txBody>
          <a:bodyPr/>
          <a:lstStyle/>
          <a:p>
            <a:r>
              <a:rPr lang="en-US" dirty="0" smtClean="0"/>
              <a:t>No implicit </a:t>
            </a:r>
            <a:r>
              <a:rPr lang="en-US" dirty="0" err="1" smtClean="0"/>
              <a:t>datatype</a:t>
            </a:r>
            <a:r>
              <a:rPr lang="en-US" dirty="0" smtClean="0"/>
              <a:t> validation/conversion.</a:t>
            </a:r>
          </a:p>
          <a:p>
            <a:pPr lvl="1"/>
            <a:r>
              <a:rPr lang="en-US" dirty="0" smtClean="0"/>
              <a:t>Map statement in wrapped window takes care of casing, signed vs unsigned precision and nulls.</a:t>
            </a:r>
          </a:p>
          <a:p>
            <a:pPr lvl="1"/>
            <a:r>
              <a:rPr lang="en-US" dirty="0" smtClean="0"/>
              <a:t>In decoupled these things need to be coded.</a:t>
            </a:r>
          </a:p>
          <a:p>
            <a:pPr lvl="2"/>
            <a:r>
              <a:rPr lang="en-US" dirty="0" smtClean="0"/>
              <a:t>Examples for Decimals, Drop down lists and radio groups.</a:t>
            </a:r>
          </a:p>
          <a:p>
            <a:pPr lvl="1"/>
            <a:endParaRPr lang="en-US" dirty="0"/>
          </a:p>
        </p:txBody>
      </p:sp>
    </p:spTree>
    <p:extLst>
      <p:ext uri="{BB962C8B-B14F-4D97-AF65-F5344CB8AC3E}">
        <p14:creationId xmlns:p14="http://schemas.microsoft.com/office/powerpoint/2010/main" val="3778459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938" y="3701722"/>
            <a:ext cx="7267616" cy="1175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a:t>Decoupled BUSINESS LOGIC</a:t>
            </a:r>
          </a:p>
        </p:txBody>
      </p:sp>
      <p:sp>
        <p:nvSpPr>
          <p:cNvPr id="3" name="Content Placeholder 2"/>
          <p:cNvSpPr>
            <a:spLocks noGrp="1"/>
          </p:cNvSpPr>
          <p:nvPr>
            <p:ph idx="1"/>
          </p:nvPr>
        </p:nvSpPr>
        <p:spPr>
          <a:xfrm>
            <a:off x="404285" y="1200151"/>
            <a:ext cx="8229600" cy="3569878"/>
          </a:xfrm>
        </p:spPr>
        <p:txBody>
          <a:bodyPr/>
          <a:lstStyle/>
          <a:p>
            <a:r>
              <a:rPr lang="en-US" dirty="0" smtClean="0"/>
              <a:t>Check for valid sign and precision.</a:t>
            </a:r>
          </a:p>
          <a:p>
            <a:endParaRPr lang="en-US" dirty="0" smtClean="0"/>
          </a:p>
          <a:p>
            <a:endParaRPr lang="en-US" dirty="0"/>
          </a:p>
          <a:p>
            <a:endParaRPr lang="en-US" dirty="0" smtClean="0"/>
          </a:p>
          <a:p>
            <a:endParaRPr lang="en-US" dirty="0" smtClean="0"/>
          </a:p>
          <a:p>
            <a:r>
              <a:rPr lang="en-US" dirty="0" smtClean="0"/>
              <a:t>Check for valid value for a Drop Down or Radio Group.</a:t>
            </a:r>
          </a:p>
          <a:p>
            <a:endParaRPr lang="en-US" dirty="0"/>
          </a:p>
          <a:p>
            <a:endParaRPr lang="en-US" dirty="0" smtClean="0"/>
          </a:p>
          <a:p>
            <a:endParaRPr lang="en-US" dirty="0"/>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8" y="1656863"/>
            <a:ext cx="7908131" cy="1349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16654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Decoupled BUSINESS LOGIC</a:t>
            </a:r>
          </a:p>
        </p:txBody>
      </p:sp>
      <p:sp>
        <p:nvSpPr>
          <p:cNvPr id="3" name="Content Placeholder 2"/>
          <p:cNvSpPr>
            <a:spLocks noGrp="1"/>
          </p:cNvSpPr>
          <p:nvPr>
            <p:ph idx="1"/>
          </p:nvPr>
        </p:nvSpPr>
        <p:spPr/>
        <p:txBody>
          <a:bodyPr>
            <a:normAutofit/>
          </a:bodyPr>
          <a:lstStyle/>
          <a:p>
            <a:r>
              <a:rPr lang="en-US" sz="2000" dirty="0" smtClean="0"/>
              <a:t>Force strings to upper case as needed, for instance Item Number</a:t>
            </a:r>
          </a:p>
          <a:p>
            <a:pPr lvl="1"/>
            <a:endParaRPr lang="en-US" dirty="0" smtClean="0"/>
          </a:p>
          <a:p>
            <a:pPr lvl="1"/>
            <a:endParaRPr lang="en-US" dirty="0"/>
          </a:p>
          <a:p>
            <a:pPr lvl="1"/>
            <a:endParaRPr lang="en-US" dirty="0" smtClean="0"/>
          </a:p>
          <a:p>
            <a:r>
              <a:rPr lang="en-US" sz="2000" dirty="0" smtClean="0"/>
              <a:t>Code must provide default values as needed in case the user passes a null value.</a:t>
            </a:r>
          </a:p>
          <a:p>
            <a:pPr marL="0" indent="0">
              <a:buNone/>
            </a:pPr>
            <a:endParaRPr lang="en-US" sz="2000" dirty="0" smtClean="0"/>
          </a:p>
          <a:p>
            <a:endParaRPr lang="en-US" sz="2000" dirty="0" smtClean="0"/>
          </a:p>
          <a:p>
            <a:r>
              <a:rPr lang="en-US" sz="2000" dirty="0" smtClean="0"/>
              <a:t>Demo create an Item.</a:t>
            </a:r>
            <a:endParaRPr lang="en-US" sz="2000" dirty="0"/>
          </a:p>
        </p:txBody>
      </p:sp>
      <p:pic>
        <p:nvPicPr>
          <p:cNvPr id="5" name="Picture 4"/>
          <p:cNvPicPr>
            <a:picLocks noChangeAspect="1"/>
          </p:cNvPicPr>
          <p:nvPr/>
        </p:nvPicPr>
        <p:blipFill>
          <a:blip r:embed="rId3"/>
          <a:stretch>
            <a:fillRect/>
          </a:stretch>
        </p:blipFill>
        <p:spPr>
          <a:xfrm>
            <a:off x="834170" y="1624745"/>
            <a:ext cx="5371245" cy="1151639"/>
          </a:xfrm>
          <a:prstGeom prst="rect">
            <a:avLst/>
          </a:prstGeom>
        </p:spPr>
      </p:pic>
      <p:pic>
        <p:nvPicPr>
          <p:cNvPr id="6" name="Picture 5"/>
          <p:cNvPicPr>
            <a:picLocks noChangeAspect="1"/>
          </p:cNvPicPr>
          <p:nvPr/>
        </p:nvPicPr>
        <p:blipFill>
          <a:blip r:embed="rId4"/>
          <a:stretch>
            <a:fillRect/>
          </a:stretch>
        </p:blipFill>
        <p:spPr>
          <a:xfrm>
            <a:off x="834169" y="3352801"/>
            <a:ext cx="3564751" cy="773722"/>
          </a:xfrm>
          <a:prstGeom prst="rect">
            <a:avLst/>
          </a:prstGeom>
        </p:spPr>
      </p:pic>
    </p:spTree>
    <p:extLst>
      <p:ext uri="{BB962C8B-B14F-4D97-AF65-F5344CB8AC3E}">
        <p14:creationId xmlns:p14="http://schemas.microsoft.com/office/powerpoint/2010/main" val="6369480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931" y="1688026"/>
            <a:ext cx="4033911" cy="2332754"/>
          </a:xfrm>
        </p:spPr>
        <p:txBody>
          <a:bodyPr/>
          <a:lstStyle/>
          <a:p>
            <a:r>
              <a:rPr lang="en-US" dirty="0" smtClean="0"/>
              <a:t>Links</a:t>
            </a:r>
            <a:br>
              <a:rPr lang="en-US" dirty="0" smtClean="0"/>
            </a:br>
            <a:r>
              <a:rPr lang="en-US" dirty="0" smtClean="0"/>
              <a:t/>
            </a:r>
            <a:br>
              <a:rPr lang="en-US" dirty="0" smtClean="0"/>
            </a:br>
            <a:r>
              <a:rPr lang="en-US" dirty="0" smtClean="0"/>
              <a:t>Q &amp; A</a:t>
            </a:r>
            <a:endParaRPr lang="en-US" dirty="0"/>
          </a:p>
        </p:txBody>
      </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7291" r="17291"/>
          <a:stretch>
            <a:fillRect/>
          </a:stretch>
        </p:blipFill>
        <p:spPr/>
      </p:pic>
    </p:spTree>
    <p:extLst>
      <p:ext uri="{BB962C8B-B14F-4D97-AF65-F5344CB8AC3E}">
        <p14:creationId xmlns:p14="http://schemas.microsoft.com/office/powerpoint/2010/main" val="314739152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4285" y="1200150"/>
            <a:ext cx="8229600" cy="3688747"/>
          </a:xfrm>
        </p:spPr>
        <p:txBody>
          <a:bodyPr>
            <a:normAutofit fontScale="70000" lnSpcReduction="20000"/>
          </a:bodyPr>
          <a:lstStyle/>
          <a:p>
            <a:pPr marL="0" indent="0">
              <a:buNone/>
            </a:pPr>
            <a:r>
              <a:rPr lang="en-US" sz="3600" dirty="0"/>
              <a:t>David Musgrave’s Winthrop Development Consultants Blog</a:t>
            </a:r>
          </a:p>
          <a:p>
            <a:pPr marL="342900" lvl="1" indent="0">
              <a:buNone/>
            </a:pPr>
            <a:r>
              <a:rPr lang="en-US" sz="2600" dirty="0">
                <a:hlinkClick r:id="rId2"/>
              </a:rPr>
              <a:t>http://www.winthropdc.com/blog</a:t>
            </a:r>
            <a:r>
              <a:rPr lang="en-US" sz="2600" dirty="0"/>
              <a:t> </a:t>
            </a:r>
          </a:p>
          <a:p>
            <a:pPr marL="0" indent="0">
              <a:buNone/>
            </a:pPr>
            <a:endParaRPr lang="en-US" sz="3600" dirty="0"/>
          </a:p>
          <a:p>
            <a:pPr marL="0" indent="0">
              <a:buNone/>
            </a:pPr>
            <a:r>
              <a:rPr lang="en-US" sz="3600" dirty="0"/>
              <a:t>The Microsoft Dynamics GP </a:t>
            </a:r>
            <a:r>
              <a:rPr lang="en-US" sz="3600" dirty="0" err="1"/>
              <a:t>Blogster</a:t>
            </a:r>
            <a:r>
              <a:rPr lang="en-US" sz="3600" dirty="0"/>
              <a:t> blog (by Mariano Gomez)</a:t>
            </a:r>
          </a:p>
          <a:p>
            <a:pPr marL="342900" lvl="1" indent="0">
              <a:buNone/>
            </a:pPr>
            <a:r>
              <a:rPr lang="en-US" sz="2600" dirty="0">
                <a:hlinkClick r:id="rId3"/>
              </a:rPr>
              <a:t>http://dynamicsgpblogster.blogspot.com/</a:t>
            </a:r>
            <a:r>
              <a:rPr lang="en-US" sz="2600" dirty="0"/>
              <a:t> </a:t>
            </a:r>
          </a:p>
          <a:p>
            <a:pPr marL="0" indent="0">
              <a:buNone/>
            </a:pPr>
            <a:endParaRPr lang="en-US" sz="2400" dirty="0"/>
          </a:p>
          <a:p>
            <a:pPr marL="0" indent="0">
              <a:buNone/>
            </a:pPr>
            <a:r>
              <a:rPr lang="en-US" sz="3600" dirty="0" smtClean="0"/>
              <a:t>Developing </a:t>
            </a:r>
            <a:r>
              <a:rPr lang="en-US" sz="3600" dirty="0"/>
              <a:t>for Microsoft Dynamics GP Blog – retired</a:t>
            </a:r>
            <a:br>
              <a:rPr lang="en-US" sz="3600" dirty="0"/>
            </a:br>
            <a:r>
              <a:rPr lang="en-US" sz="3600" dirty="0"/>
              <a:t>(by David Musgrave &amp; the Developer Support Team)</a:t>
            </a:r>
          </a:p>
          <a:p>
            <a:pPr marL="342900" lvl="1" indent="0">
              <a:buNone/>
            </a:pPr>
            <a:r>
              <a:rPr lang="en-US" sz="2600" dirty="0">
                <a:hlinkClick r:id="rId4"/>
              </a:rPr>
              <a:t>http://blogs.msdn.com/DevelopingForDynamicsGP/</a:t>
            </a:r>
            <a:r>
              <a:rPr lang="en-US" sz="2600" dirty="0"/>
              <a:t> or </a:t>
            </a:r>
            <a:r>
              <a:rPr lang="en-US" sz="2600" dirty="0">
                <a:hlinkClick r:id="rId5"/>
              </a:rPr>
              <a:t>http://aka.ms/Dev4DynGP</a:t>
            </a:r>
            <a:r>
              <a:rPr lang="en-US" sz="2600" dirty="0"/>
              <a:t> </a:t>
            </a:r>
          </a:p>
          <a:p>
            <a:pPr marL="0" indent="0">
              <a:buNone/>
            </a:pPr>
            <a:endParaRPr lang="en-US" sz="3600" dirty="0"/>
          </a:p>
        </p:txBody>
      </p:sp>
      <p:sp>
        <p:nvSpPr>
          <p:cNvPr id="3" name="Slide Number Placeholder 2"/>
          <p:cNvSpPr>
            <a:spLocks noGrp="1"/>
          </p:cNvSpPr>
          <p:nvPr>
            <p:ph type="sldNum" sz="quarter" idx="12"/>
          </p:nvPr>
        </p:nvSpPr>
        <p:spPr/>
        <p:txBody>
          <a:bodyPr/>
          <a:lstStyle/>
          <a:p>
            <a:fld id="{5CD6C17D-3397-F346-B995-5003D7EC1FFC}" type="slidenum">
              <a:rPr lang="en-US" smtClean="0"/>
              <a:pPr/>
              <a:t>36</a:t>
            </a:fld>
            <a:endParaRPr lang="en-US" dirty="0"/>
          </a:p>
        </p:txBody>
      </p:sp>
      <p:sp>
        <p:nvSpPr>
          <p:cNvPr id="4" name="Title 3"/>
          <p:cNvSpPr>
            <a:spLocks noGrp="1"/>
          </p:cNvSpPr>
          <p:nvPr>
            <p:ph type="title"/>
          </p:nvPr>
        </p:nvSpPr>
        <p:spPr/>
        <p:txBody>
          <a:bodyPr/>
          <a:lstStyle/>
          <a:p>
            <a:r>
              <a:rPr lang="en-US" dirty="0"/>
              <a:t>Links</a:t>
            </a:r>
          </a:p>
        </p:txBody>
      </p:sp>
    </p:spTree>
    <p:extLst>
      <p:ext uri="{BB962C8B-B14F-4D97-AF65-F5344CB8AC3E}">
        <p14:creationId xmlns:p14="http://schemas.microsoft.com/office/powerpoint/2010/main" val="42554789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p:sp>
      <p:sp>
        <p:nvSpPr>
          <p:cNvPr id="6" name="Title 5"/>
          <p:cNvSpPr>
            <a:spLocks noGrp="1"/>
          </p:cNvSpPr>
          <p:nvPr>
            <p:ph type="title"/>
          </p:nvPr>
        </p:nvSpPr>
        <p:spPr>
          <a:xfrm>
            <a:off x="0" y="399863"/>
            <a:ext cx="5322521" cy="4165371"/>
          </a:xfrm>
        </p:spPr>
        <p:txBody>
          <a:bodyPr/>
          <a:lstStyle/>
          <a:p>
            <a:r>
              <a:rPr lang="en-US" sz="2941" dirty="0"/>
              <a:t>Contact Presenters</a:t>
            </a:r>
            <a:br>
              <a:rPr lang="en-US" sz="2941" dirty="0"/>
            </a:br>
            <a:r>
              <a:rPr lang="en-US" sz="2941" dirty="0"/>
              <a:t/>
            </a:r>
            <a:br>
              <a:rPr lang="en-US" sz="2941" dirty="0"/>
            </a:br>
            <a:r>
              <a:rPr lang="en-US" sz="2941" cap="none" dirty="0"/>
              <a:t>David Musgrave</a:t>
            </a:r>
            <a:br>
              <a:rPr lang="en-US" sz="2941" cap="none" dirty="0"/>
            </a:br>
            <a:r>
              <a:rPr lang="en-US" sz="2941" cap="none" dirty="0">
                <a:hlinkClick r:id="rId2"/>
              </a:rPr>
              <a:t>david@winthropdc.com</a:t>
            </a:r>
            <a:r>
              <a:rPr lang="en-US" sz="2941" cap="none" dirty="0"/>
              <a:t/>
            </a:r>
            <a:br>
              <a:rPr lang="en-US" sz="2941" cap="none" dirty="0"/>
            </a:br>
            <a:r>
              <a:rPr lang="en-US" sz="2941" cap="none" dirty="0"/>
              <a:t>@</a:t>
            </a:r>
            <a:r>
              <a:rPr lang="en-US" sz="2941" cap="none" dirty="0" err="1"/>
              <a:t>winthropdc</a:t>
            </a:r>
            <a:r>
              <a:rPr lang="en-US" sz="2941" cap="none" dirty="0"/>
              <a:t/>
            </a:r>
            <a:br>
              <a:rPr lang="en-US" sz="2941" cap="none" dirty="0"/>
            </a:br>
            <a:r>
              <a:rPr lang="en-US" sz="2941" cap="none" dirty="0"/>
              <a:t/>
            </a:r>
            <a:br>
              <a:rPr lang="en-US" sz="2941" cap="none" dirty="0"/>
            </a:br>
            <a:r>
              <a:rPr lang="en-US" sz="2941" cap="none" dirty="0"/>
              <a:t>Mariano Gomez</a:t>
            </a:r>
            <a:br>
              <a:rPr lang="en-US" sz="2941" cap="none" dirty="0"/>
            </a:br>
            <a:r>
              <a:rPr lang="en-US" sz="2941" cap="none" dirty="0" smtClean="0">
                <a:hlinkClick r:id="rId3"/>
              </a:rPr>
              <a:t>mariano@mekorma.com</a:t>
            </a:r>
            <a:r>
              <a:rPr lang="en-US" sz="2941" cap="none" dirty="0"/>
              <a:t> </a:t>
            </a:r>
            <a:r>
              <a:rPr lang="en-US" sz="2941" cap="none" dirty="0"/>
              <a:t/>
            </a:r>
            <a:br>
              <a:rPr lang="en-US" sz="2941" cap="none" dirty="0"/>
            </a:br>
            <a:r>
              <a:rPr lang="en-US" sz="2941" cap="none" dirty="0"/>
              <a:t>@</a:t>
            </a:r>
            <a:r>
              <a:rPr lang="en-US" sz="2941" cap="none" dirty="0" err="1"/>
              <a:t>dgpblogster</a:t>
            </a:r>
            <a:r>
              <a:rPr lang="en-US" sz="2941" cap="none" dirty="0"/>
              <a:t>  </a:t>
            </a:r>
          </a:p>
        </p:txBody>
      </p:sp>
    </p:spTree>
    <p:extLst>
      <p:ext uri="{BB962C8B-B14F-4D97-AF65-F5344CB8AC3E}">
        <p14:creationId xmlns:p14="http://schemas.microsoft.com/office/powerpoint/2010/main" val="278863034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457200" y="167495"/>
            <a:ext cx="8229600" cy="857250"/>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3000" cap="all" dirty="0" smtClean="0">
                <a:latin typeface="Calibri"/>
                <a:ea typeface="+mj-ea"/>
                <a:cs typeface="Calibri"/>
              </a:rPr>
              <a:t>Questions?</a:t>
            </a:r>
            <a:endParaRPr kumimoji="0" lang="en-US" sz="3000" b="0" i="0" u="none" strike="noStrike" kern="1200" cap="all" spc="0" normalizeH="0" baseline="0" noProof="0" dirty="0">
              <a:ln>
                <a:noFill/>
              </a:ln>
              <a:effectLst/>
              <a:uLnTx/>
              <a:uFillTx/>
              <a:latin typeface="Calibri"/>
              <a:ea typeface="+mj-ea"/>
              <a:cs typeface="Calibri"/>
            </a:endParaRPr>
          </a:p>
        </p:txBody>
      </p:sp>
      <p:sp>
        <p:nvSpPr>
          <p:cNvPr id="4" name="TextBox 3"/>
          <p:cNvSpPr txBox="1"/>
          <p:nvPr/>
        </p:nvSpPr>
        <p:spPr>
          <a:xfrm>
            <a:off x="760164" y="4345700"/>
            <a:ext cx="6719422" cy="369332"/>
          </a:xfrm>
          <a:prstGeom prst="rect">
            <a:avLst/>
          </a:prstGeom>
          <a:noFill/>
        </p:spPr>
        <p:txBody>
          <a:bodyPr wrap="square" rtlCol="0">
            <a:spAutoFit/>
          </a:bodyPr>
          <a:lstStyle/>
          <a:p>
            <a:r>
              <a:rPr lang="en-US" dirty="0" smtClean="0"/>
              <a:t>Contact:  </a:t>
            </a:r>
            <a:r>
              <a:rPr lang="en-US" dirty="0" smtClean="0">
                <a:hlinkClick r:id="rId2"/>
              </a:rPr>
              <a:t>david@winthropdc.com</a:t>
            </a:r>
            <a:r>
              <a:rPr lang="en-US" dirty="0" smtClean="0"/>
              <a:t> &amp; </a:t>
            </a:r>
            <a:r>
              <a:rPr lang="en-US" dirty="0" smtClean="0">
                <a:hlinkClick r:id="rId3"/>
              </a:rPr>
              <a:t>mariano@mekorma.com</a:t>
            </a:r>
            <a:r>
              <a:rPr lang="en-US" dirty="0" smtClean="0"/>
              <a:t> </a:t>
            </a:r>
            <a:endParaRPr lang="en-US" dirty="0"/>
          </a:p>
        </p:txBody>
      </p:sp>
    </p:spTree>
    <p:extLst>
      <p:ext uri="{BB962C8B-B14F-4D97-AF65-F5344CB8AC3E}">
        <p14:creationId xmlns:p14="http://schemas.microsoft.com/office/powerpoint/2010/main" val="9099511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4285" y="1200150"/>
            <a:ext cx="8229600" cy="3688747"/>
          </a:xfrm>
        </p:spPr>
        <p:txBody>
          <a:bodyPr/>
          <a:lstStyle/>
          <a:p>
            <a:r>
              <a:rPr lang="en-US" dirty="0" smtClean="0"/>
              <a:t>Main </a:t>
            </a:r>
            <a:r>
              <a:rPr lang="en-US" dirty="0" smtClean="0">
                <a:solidFill>
                  <a:srgbClr val="29384C"/>
                </a:solidFill>
              </a:rPr>
              <a:t>Topic</a:t>
            </a:r>
            <a:r>
              <a:rPr lang="en-US" dirty="0" smtClean="0"/>
              <a:t> 1: Size 22pt</a:t>
            </a:r>
          </a:p>
          <a:p>
            <a:pPr lvl="1"/>
            <a:r>
              <a:rPr lang="en-US" dirty="0" smtClean="0"/>
              <a:t>Subtopic: Size 20 pt</a:t>
            </a:r>
          </a:p>
          <a:p>
            <a:r>
              <a:rPr lang="en-US" dirty="0" smtClean="0"/>
              <a:t>Main Topic 2: Size 22pt</a:t>
            </a:r>
          </a:p>
          <a:p>
            <a:pPr lvl="1"/>
            <a:r>
              <a:rPr lang="en-US" dirty="0" smtClean="0"/>
              <a:t>Subtopic: Size 20 pt</a:t>
            </a:r>
          </a:p>
          <a:p>
            <a:r>
              <a:rPr lang="en-US" dirty="0" smtClean="0"/>
              <a:t>Main Topic 3: Size 22pt</a:t>
            </a:r>
          </a:p>
          <a:p>
            <a:pPr lvl="1"/>
            <a:r>
              <a:rPr lang="en-US" dirty="0" smtClean="0"/>
              <a:t>Subtopic: Size 20 pt</a:t>
            </a:r>
          </a:p>
          <a:p>
            <a:pPr lvl="1"/>
            <a:endParaRPr lang="en-US" dirty="0" smtClean="0"/>
          </a:p>
          <a:p>
            <a:pPr lvl="1"/>
            <a:endParaRPr lang="en-US" dirty="0"/>
          </a:p>
        </p:txBody>
      </p:sp>
      <p:sp>
        <p:nvSpPr>
          <p:cNvPr id="3" name="Slide Number Placeholder 2"/>
          <p:cNvSpPr>
            <a:spLocks noGrp="1"/>
          </p:cNvSpPr>
          <p:nvPr>
            <p:ph type="sldNum" sz="quarter" idx="12"/>
          </p:nvPr>
        </p:nvSpPr>
        <p:spPr/>
        <p:txBody>
          <a:bodyPr/>
          <a:lstStyle/>
          <a:p>
            <a:fld id="{5CD6C17D-3397-F346-B995-5003D7EC1FFC}" type="slidenum">
              <a:rPr lang="en-US" smtClean="0"/>
              <a:pPr/>
              <a:t>39</a:t>
            </a:fld>
            <a:endParaRPr lang="en-US" dirty="0"/>
          </a:p>
        </p:txBody>
      </p:sp>
      <p:sp>
        <p:nvSpPr>
          <p:cNvPr id="4" name="Title 3"/>
          <p:cNvSpPr>
            <a:spLocks noGrp="1"/>
          </p:cNvSpPr>
          <p:nvPr>
            <p:ph type="title"/>
          </p:nvPr>
        </p:nvSpPr>
        <p:spPr/>
        <p:txBody>
          <a:bodyPr/>
          <a:lstStyle/>
          <a:p>
            <a:r>
              <a:rPr lang="en-US" dirty="0" smtClean="0"/>
              <a:t>HEADer TExt: Size 30pt</a:t>
            </a:r>
            <a:endParaRPr lang="en-US" dirty="0"/>
          </a:p>
        </p:txBody>
      </p:sp>
    </p:spTree>
    <p:extLst>
      <p:ext uri="{BB962C8B-B14F-4D97-AF65-F5344CB8AC3E}">
        <p14:creationId xmlns:p14="http://schemas.microsoft.com/office/powerpoint/2010/main" val="2989890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7859" y="797299"/>
            <a:ext cx="8629623" cy="27699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5" name="Content Placeholder 2"/>
          <p:cNvSpPr txBox="1">
            <a:spLocks/>
          </p:cNvSpPr>
          <p:nvPr/>
        </p:nvSpPr>
        <p:spPr>
          <a:xfrm>
            <a:off x="489430" y="737265"/>
            <a:ext cx="8360574" cy="1479960"/>
          </a:xfrm>
          <a:prstGeom prst="rect">
            <a:avLst/>
          </a:prstGeom>
        </p:spPr>
        <p:txBody>
          <a:bodyPr vert="horz" lIns="68570" tIns="34285" rIns="68570" bIns="34285"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100"/>
          </a:p>
          <a:p>
            <a:endParaRPr lang="en-US" sz="2100" dirty="0"/>
          </a:p>
        </p:txBody>
      </p:sp>
      <p:sp>
        <p:nvSpPr>
          <p:cNvPr id="6" name="TextBox 5"/>
          <p:cNvSpPr txBox="1"/>
          <p:nvPr/>
        </p:nvSpPr>
        <p:spPr>
          <a:xfrm>
            <a:off x="6035765" y="714648"/>
            <a:ext cx="2907945" cy="2788071"/>
          </a:xfrm>
          <a:prstGeom prst="rect">
            <a:avLst/>
          </a:prstGeom>
        </p:spPr>
        <p:txBody>
          <a:bodyPr vert="horz" wrap="square" lIns="0" tIns="0" rIns="0" bIns="0" rtlCol="0">
            <a:spAutoFit/>
          </a:bodyPr>
          <a:lstStyle>
            <a:lvl1pPr marL="460375" indent="-460375">
              <a:lnSpc>
                <a:spcPct val="90000"/>
              </a:lnSpc>
              <a:spcBef>
                <a:spcPct val="20000"/>
              </a:spcBef>
              <a:buSzPct val="90000"/>
              <a:buFontTx/>
              <a:buBlip>
                <a:blip r:embed="rId2"/>
              </a:buBlip>
              <a:defRPr sz="3200">
                <a:gradFill>
                  <a:gsLst>
                    <a:gs pos="0">
                      <a:schemeClr val="tx1"/>
                    </a:gs>
                    <a:gs pos="86000">
                      <a:schemeClr val="tx1"/>
                    </a:gs>
                  </a:gsLst>
                  <a:lin ang="5400000" scaled="0"/>
                </a:gradFill>
              </a:defRPr>
            </a:lvl1pPr>
            <a:lvl2pPr marL="855663"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marL="0" indent="0">
              <a:buNone/>
            </a:pPr>
            <a:r>
              <a:rPr lang="en-AU" sz="1471" dirty="0"/>
              <a:t>Fun facts:</a:t>
            </a:r>
          </a:p>
          <a:p>
            <a:r>
              <a:rPr lang="en-AU" sz="1471" dirty="0"/>
              <a:t>Perth is the most isolated capital city in the world</a:t>
            </a:r>
          </a:p>
          <a:p>
            <a:pPr marL="0" indent="0">
              <a:buNone/>
            </a:pPr>
            <a:endParaRPr lang="en-AU" sz="1471" dirty="0"/>
          </a:p>
          <a:p>
            <a:r>
              <a:rPr lang="en-US" sz="1471" dirty="0"/>
              <a:t>Perth has the </a:t>
            </a:r>
            <a:r>
              <a:rPr lang="en-US" sz="1471" b="1" dirty="0"/>
              <a:t>largest inner city park in the world</a:t>
            </a:r>
            <a:r>
              <a:rPr lang="en-US" sz="1471" dirty="0"/>
              <a:t>, </a:t>
            </a:r>
            <a:r>
              <a:rPr lang="en-US" sz="1471" i="1" dirty="0"/>
              <a:t>Kings Park, yes, </a:t>
            </a:r>
            <a:r>
              <a:rPr lang="en-US" sz="1471" dirty="0"/>
              <a:t>bigger than even New York’s Central Park. It was also the </a:t>
            </a:r>
            <a:r>
              <a:rPr lang="en-US" sz="1471" b="1" dirty="0"/>
              <a:t>first park to be designated for public use</a:t>
            </a:r>
            <a:r>
              <a:rPr lang="en-US" sz="1471" dirty="0"/>
              <a:t> in Australia in 1872 and </a:t>
            </a:r>
            <a:r>
              <a:rPr lang="en-US" sz="1471" b="1" dirty="0"/>
              <a:t>host to Australia's largest wild flower show and exhibition</a:t>
            </a:r>
            <a:r>
              <a:rPr lang="en-US" sz="1500" b="1" dirty="0"/>
              <a:t>.</a:t>
            </a:r>
            <a:endParaRPr lang="en-AU" sz="1500" dirty="0"/>
          </a:p>
        </p:txBody>
      </p:sp>
      <p:sp>
        <p:nvSpPr>
          <p:cNvPr id="7" name="TextBox 6"/>
          <p:cNvSpPr txBox="1"/>
          <p:nvPr/>
        </p:nvSpPr>
        <p:spPr>
          <a:xfrm>
            <a:off x="137859" y="3079087"/>
            <a:ext cx="885700" cy="276999"/>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Sharks</a:t>
            </a:r>
          </a:p>
        </p:txBody>
      </p:sp>
      <p:sp>
        <p:nvSpPr>
          <p:cNvPr id="8" name="TextBox 7"/>
          <p:cNvSpPr txBox="1"/>
          <p:nvPr/>
        </p:nvSpPr>
        <p:spPr>
          <a:xfrm>
            <a:off x="130717" y="1432804"/>
            <a:ext cx="1092839" cy="276999"/>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Dolphins</a:t>
            </a:r>
          </a:p>
        </p:txBody>
      </p:sp>
      <p:pic>
        <p:nvPicPr>
          <p:cNvPr id="9" name="Picture 2"/>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99877">
                        <a14:foregroundMark x1="73951" y1="93030" x2="73951" y2="93030"/>
                      </a14:backgroundRemoval>
                    </a14:imgEffect>
                  </a14:imgLayer>
                </a14:imgProps>
              </a:ext>
              <a:ext uri="{28A0092B-C50C-407E-A947-70E740481C1C}">
                <a14:useLocalDpi xmlns:a14="http://schemas.microsoft.com/office/drawing/2010/main" val="0"/>
              </a:ext>
            </a:extLst>
          </a:blip>
          <a:srcRect/>
          <a:stretch>
            <a:fillRect/>
          </a:stretch>
        </p:blipFill>
        <p:spPr bwMode="auto">
          <a:xfrm>
            <a:off x="650142" y="386715"/>
            <a:ext cx="5078486" cy="4407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Oval 9"/>
          <p:cNvSpPr/>
          <p:nvPr/>
        </p:nvSpPr>
        <p:spPr bwMode="auto">
          <a:xfrm>
            <a:off x="1085848" y="3189986"/>
            <a:ext cx="53992" cy="55160"/>
          </a:xfrm>
          <a:prstGeom prst="ellipse">
            <a:avLst/>
          </a:prstGeom>
          <a:solidFill>
            <a:srgbClr val="FF0000"/>
          </a:solidFill>
          <a:ln>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68567" tIns="34284" rIns="68567" bIns="34284" numCol="1" rtlCol="0" anchor="ctr" anchorCtr="0" compatLnSpc="1">
            <a:prstTxWarp prst="textNoShape">
              <a:avLst/>
            </a:prstTxWarp>
          </a:bodyPr>
          <a:lstStyle/>
          <a:p>
            <a:pPr algn="ctr" defTabSz="685513" fontAlgn="base">
              <a:spcBef>
                <a:spcPct val="0"/>
              </a:spcBef>
              <a:spcAft>
                <a:spcPct val="0"/>
              </a:spcAft>
            </a:pPr>
            <a:endParaRPr lang="en-AU" sz="1650" b="1" dirty="0">
              <a:gradFill>
                <a:gsLst>
                  <a:gs pos="0">
                    <a:srgbClr val="FFFFFF"/>
                  </a:gs>
                  <a:gs pos="100000">
                    <a:srgbClr val="FFFFFF"/>
                  </a:gs>
                </a:gsLst>
                <a:lin ang="5400000" scaled="0"/>
              </a:gradFill>
            </a:endParaRPr>
          </a:p>
        </p:txBody>
      </p:sp>
      <p:sp>
        <p:nvSpPr>
          <p:cNvPr id="11" name="TextBox 10"/>
          <p:cNvSpPr txBox="1"/>
          <p:nvPr/>
        </p:nvSpPr>
        <p:spPr>
          <a:xfrm>
            <a:off x="580708" y="797299"/>
            <a:ext cx="885700" cy="276999"/>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Sharks</a:t>
            </a:r>
          </a:p>
        </p:txBody>
      </p:sp>
      <p:sp>
        <p:nvSpPr>
          <p:cNvPr id="12" name="TextBox 11"/>
          <p:cNvSpPr txBox="1"/>
          <p:nvPr/>
        </p:nvSpPr>
        <p:spPr>
          <a:xfrm>
            <a:off x="1810835" y="3601420"/>
            <a:ext cx="1567832" cy="553998"/>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Sharks with Lasers for Eyes</a:t>
            </a:r>
          </a:p>
        </p:txBody>
      </p:sp>
      <p:sp>
        <p:nvSpPr>
          <p:cNvPr id="13" name="TextBox 12"/>
          <p:cNvSpPr txBox="1"/>
          <p:nvPr/>
        </p:nvSpPr>
        <p:spPr>
          <a:xfrm>
            <a:off x="314432" y="3775691"/>
            <a:ext cx="1001557" cy="553998"/>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Stinging Jellyfish</a:t>
            </a:r>
          </a:p>
        </p:txBody>
      </p:sp>
      <p:sp>
        <p:nvSpPr>
          <p:cNvPr id="14" name="TextBox 13"/>
          <p:cNvSpPr txBox="1"/>
          <p:nvPr/>
        </p:nvSpPr>
        <p:spPr>
          <a:xfrm>
            <a:off x="4366175" y="442900"/>
            <a:ext cx="1362452" cy="553998"/>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Razor Sharp Coral</a:t>
            </a:r>
          </a:p>
        </p:txBody>
      </p:sp>
      <p:sp>
        <p:nvSpPr>
          <p:cNvPr id="15" name="TextBox 14"/>
          <p:cNvSpPr txBox="1"/>
          <p:nvPr/>
        </p:nvSpPr>
        <p:spPr>
          <a:xfrm>
            <a:off x="1641196" y="437688"/>
            <a:ext cx="1055339" cy="276999"/>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Cyclones</a:t>
            </a:r>
          </a:p>
        </p:txBody>
      </p:sp>
      <p:sp>
        <p:nvSpPr>
          <p:cNvPr id="16" name="TextBox 15"/>
          <p:cNvSpPr txBox="1"/>
          <p:nvPr/>
        </p:nvSpPr>
        <p:spPr>
          <a:xfrm>
            <a:off x="4628647" y="1234415"/>
            <a:ext cx="1099980" cy="276999"/>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Stingrays</a:t>
            </a:r>
          </a:p>
        </p:txBody>
      </p:sp>
      <p:sp>
        <p:nvSpPr>
          <p:cNvPr id="17" name="TextBox 16"/>
          <p:cNvSpPr txBox="1"/>
          <p:nvPr/>
        </p:nvSpPr>
        <p:spPr>
          <a:xfrm>
            <a:off x="4948266" y="3507031"/>
            <a:ext cx="885700" cy="276999"/>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Sharks</a:t>
            </a:r>
          </a:p>
        </p:txBody>
      </p:sp>
      <p:sp>
        <p:nvSpPr>
          <p:cNvPr id="18" name="TextBox 17"/>
          <p:cNvSpPr txBox="1"/>
          <p:nvPr/>
        </p:nvSpPr>
        <p:spPr>
          <a:xfrm>
            <a:off x="4335796" y="3094364"/>
            <a:ext cx="885700" cy="276999"/>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Fires</a:t>
            </a:r>
          </a:p>
        </p:txBody>
      </p:sp>
      <p:sp>
        <p:nvSpPr>
          <p:cNvPr id="19" name="TextBox 18"/>
          <p:cNvSpPr txBox="1"/>
          <p:nvPr/>
        </p:nvSpPr>
        <p:spPr>
          <a:xfrm>
            <a:off x="3207243" y="1234415"/>
            <a:ext cx="1421404" cy="553998"/>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Poisonous Snakes</a:t>
            </a:r>
          </a:p>
        </p:txBody>
      </p:sp>
      <p:sp>
        <p:nvSpPr>
          <p:cNvPr id="20" name="TextBox 19"/>
          <p:cNvSpPr txBox="1"/>
          <p:nvPr/>
        </p:nvSpPr>
        <p:spPr>
          <a:xfrm>
            <a:off x="2303684" y="941343"/>
            <a:ext cx="1132123" cy="276999"/>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Crocodiles</a:t>
            </a:r>
          </a:p>
        </p:txBody>
      </p:sp>
      <p:sp>
        <p:nvSpPr>
          <p:cNvPr id="21" name="TextBox 20"/>
          <p:cNvSpPr txBox="1"/>
          <p:nvPr/>
        </p:nvSpPr>
        <p:spPr>
          <a:xfrm>
            <a:off x="1641195" y="1362201"/>
            <a:ext cx="1224980" cy="276999"/>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Giant Rats</a:t>
            </a:r>
          </a:p>
        </p:txBody>
      </p:sp>
      <p:sp>
        <p:nvSpPr>
          <p:cNvPr id="22" name="TextBox 21"/>
          <p:cNvSpPr txBox="1"/>
          <p:nvPr/>
        </p:nvSpPr>
        <p:spPr>
          <a:xfrm>
            <a:off x="2087615" y="2802243"/>
            <a:ext cx="885700" cy="276999"/>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Dingoes</a:t>
            </a:r>
          </a:p>
        </p:txBody>
      </p:sp>
      <p:sp>
        <p:nvSpPr>
          <p:cNvPr id="23" name="TextBox 22"/>
          <p:cNvSpPr txBox="1"/>
          <p:nvPr/>
        </p:nvSpPr>
        <p:spPr>
          <a:xfrm>
            <a:off x="757283" y="2054223"/>
            <a:ext cx="1117416" cy="276999"/>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Scorpions</a:t>
            </a:r>
          </a:p>
        </p:txBody>
      </p:sp>
      <p:sp>
        <p:nvSpPr>
          <p:cNvPr id="24" name="TextBox 23"/>
          <p:cNvSpPr txBox="1"/>
          <p:nvPr/>
        </p:nvSpPr>
        <p:spPr>
          <a:xfrm>
            <a:off x="3150101" y="2764563"/>
            <a:ext cx="1185695" cy="553998"/>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Scorching Desert</a:t>
            </a:r>
          </a:p>
        </p:txBody>
      </p:sp>
      <p:sp>
        <p:nvSpPr>
          <p:cNvPr id="25" name="TextBox 24"/>
          <p:cNvSpPr txBox="1"/>
          <p:nvPr/>
        </p:nvSpPr>
        <p:spPr>
          <a:xfrm>
            <a:off x="3917944" y="3402958"/>
            <a:ext cx="885700" cy="553998"/>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Giant Spiders</a:t>
            </a:r>
          </a:p>
        </p:txBody>
      </p:sp>
      <p:sp>
        <p:nvSpPr>
          <p:cNvPr id="26" name="TextBox 25"/>
          <p:cNvSpPr txBox="1"/>
          <p:nvPr/>
        </p:nvSpPr>
        <p:spPr>
          <a:xfrm>
            <a:off x="4473267" y="2713964"/>
            <a:ext cx="1328549" cy="276999"/>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Mosquitoes</a:t>
            </a:r>
          </a:p>
        </p:txBody>
      </p:sp>
      <p:sp>
        <p:nvSpPr>
          <p:cNvPr id="27" name="TextBox 26"/>
          <p:cNvSpPr txBox="1"/>
          <p:nvPr/>
        </p:nvSpPr>
        <p:spPr>
          <a:xfrm>
            <a:off x="4150086" y="2067123"/>
            <a:ext cx="1482120" cy="553998"/>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Man-eating Koalas</a:t>
            </a:r>
          </a:p>
        </p:txBody>
      </p:sp>
      <p:sp>
        <p:nvSpPr>
          <p:cNvPr id="28" name="TextBox 27"/>
          <p:cNvSpPr txBox="1"/>
          <p:nvPr/>
        </p:nvSpPr>
        <p:spPr>
          <a:xfrm>
            <a:off x="1071562" y="2538330"/>
            <a:ext cx="885700" cy="553998"/>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Drop Bears</a:t>
            </a:r>
          </a:p>
        </p:txBody>
      </p:sp>
      <p:sp>
        <p:nvSpPr>
          <p:cNvPr id="29" name="TextBox 28"/>
          <p:cNvSpPr txBox="1"/>
          <p:nvPr/>
        </p:nvSpPr>
        <p:spPr>
          <a:xfrm>
            <a:off x="2064401" y="1989864"/>
            <a:ext cx="1817828" cy="415498"/>
          </a:xfrm>
          <a:prstGeom prst="rect">
            <a:avLst/>
          </a:prstGeom>
          <a:noFill/>
        </p:spPr>
        <p:txBody>
          <a:bodyPr wrap="square" lIns="0" tIns="0" rIns="0" bIns="0" rtlCol="0">
            <a:spAutoFit/>
          </a:bodyPr>
          <a:lstStyle/>
          <a:p>
            <a:pPr algn="ctr"/>
            <a:r>
              <a:rPr lang="en-AU" sz="2700" b="1" dirty="0">
                <a:gradFill>
                  <a:gsLst>
                    <a:gs pos="0">
                      <a:schemeClr val="tx1"/>
                    </a:gs>
                    <a:gs pos="86000">
                      <a:schemeClr val="tx1"/>
                    </a:gs>
                  </a:gsLst>
                  <a:lin ang="5400000" scaled="0"/>
                </a:gradFill>
                <a:effectLst>
                  <a:outerShdw blurRad="38100" dist="38100" dir="2700000" algn="tl">
                    <a:srgbClr val="000000">
                      <a:alpha val="43137"/>
                    </a:srgbClr>
                  </a:outerShdw>
                </a:effectLst>
              </a:rPr>
              <a:t>NOTHING</a:t>
            </a:r>
          </a:p>
        </p:txBody>
      </p:sp>
      <p:sp>
        <p:nvSpPr>
          <p:cNvPr id="30" name="TextBox 29"/>
          <p:cNvSpPr txBox="1"/>
          <p:nvPr/>
        </p:nvSpPr>
        <p:spPr>
          <a:xfrm>
            <a:off x="4114371" y="1768739"/>
            <a:ext cx="885700" cy="276999"/>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Floods</a:t>
            </a:r>
          </a:p>
        </p:txBody>
      </p:sp>
      <p:sp>
        <p:nvSpPr>
          <p:cNvPr id="31" name="TextBox 30"/>
          <p:cNvSpPr txBox="1"/>
          <p:nvPr/>
        </p:nvSpPr>
        <p:spPr>
          <a:xfrm>
            <a:off x="4574170" y="4155341"/>
            <a:ext cx="1361597" cy="553998"/>
          </a:xfrm>
          <a:prstGeom prst="rect">
            <a:avLst/>
          </a:prstGeom>
          <a:noFill/>
        </p:spPr>
        <p:txBody>
          <a:bodyPr wrap="square" lIns="0" tIns="0" rIns="0" bIns="0" rtlCol="0">
            <a:spAutoFit/>
          </a:bodyPr>
          <a:lstStyle/>
          <a:p>
            <a:pPr algn="ctr"/>
            <a:r>
              <a:rPr lang="en-AU" b="1" dirty="0">
                <a:gradFill>
                  <a:gsLst>
                    <a:gs pos="0">
                      <a:schemeClr val="tx1"/>
                    </a:gs>
                    <a:gs pos="86000">
                      <a:schemeClr val="tx1"/>
                    </a:gs>
                  </a:gsLst>
                  <a:lin ang="5400000" scaled="0"/>
                </a:gradFill>
                <a:effectLst>
                  <a:outerShdw blurRad="38100" dist="38100" dir="2700000" algn="tl">
                    <a:srgbClr val="000000">
                      <a:alpha val="43137"/>
                    </a:srgbClr>
                  </a:outerShdw>
                </a:effectLst>
              </a:rPr>
              <a:t>Tasmanian Devils</a:t>
            </a:r>
          </a:p>
        </p:txBody>
      </p:sp>
    </p:spTree>
    <p:extLst>
      <p:ext uri="{BB962C8B-B14F-4D97-AF65-F5344CB8AC3E}">
        <p14:creationId xmlns:p14="http://schemas.microsoft.com/office/powerpoint/2010/main" val="3302101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ppt_w</p:attrName>
                                        </p:attrNameLst>
                                      </p:cBhvr>
                                      <p:tavLst>
                                        <p:tav tm="0">
                                          <p:val>
                                            <p:fltVal val="0"/>
                                          </p:val>
                                        </p:tav>
                                        <p:tav tm="100000">
                                          <p:val>
                                            <p:strVal val="#ppt_w"/>
                                          </p:val>
                                        </p:tav>
                                      </p:tavLst>
                                    </p:anim>
                                    <p:anim calcmode="lin" valueType="num">
                                      <p:cBhvr>
                                        <p:cTn id="92" dur="500" fill="hold"/>
                                        <p:tgtEl>
                                          <p:spTgt spid="21"/>
                                        </p:tgtEl>
                                        <p:attrNameLst>
                                          <p:attrName>ppt_h</p:attrName>
                                        </p:attrNameLst>
                                      </p:cBhvr>
                                      <p:tavLst>
                                        <p:tav tm="0">
                                          <p:val>
                                            <p:fltVal val="0"/>
                                          </p:val>
                                        </p:tav>
                                        <p:tav tm="100000">
                                          <p:val>
                                            <p:strVal val="#ppt_h"/>
                                          </p:val>
                                        </p:tav>
                                      </p:tavLst>
                                    </p:anim>
                                    <p:animEffect transition="in" filter="fade">
                                      <p:cBhvr>
                                        <p:cTn id="93" dur="500"/>
                                        <p:tgtEl>
                                          <p:spTgt spid="21"/>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p:cTn id="97" dur="500" fill="hold"/>
                                        <p:tgtEl>
                                          <p:spTgt spid="22"/>
                                        </p:tgtEl>
                                        <p:attrNameLst>
                                          <p:attrName>ppt_w</p:attrName>
                                        </p:attrNameLst>
                                      </p:cBhvr>
                                      <p:tavLst>
                                        <p:tav tm="0">
                                          <p:val>
                                            <p:fltVal val="0"/>
                                          </p:val>
                                        </p:tav>
                                        <p:tav tm="100000">
                                          <p:val>
                                            <p:strVal val="#ppt_w"/>
                                          </p:val>
                                        </p:tav>
                                      </p:tavLst>
                                    </p:anim>
                                    <p:anim calcmode="lin" valueType="num">
                                      <p:cBhvr>
                                        <p:cTn id="98" dur="500" fill="hold"/>
                                        <p:tgtEl>
                                          <p:spTgt spid="22"/>
                                        </p:tgtEl>
                                        <p:attrNameLst>
                                          <p:attrName>ppt_h</p:attrName>
                                        </p:attrNameLst>
                                      </p:cBhvr>
                                      <p:tavLst>
                                        <p:tav tm="0">
                                          <p:val>
                                            <p:fltVal val="0"/>
                                          </p:val>
                                        </p:tav>
                                        <p:tav tm="100000">
                                          <p:val>
                                            <p:strVal val="#ppt_h"/>
                                          </p:val>
                                        </p:tav>
                                      </p:tavLst>
                                    </p:anim>
                                    <p:animEffect transition="in" filter="fade">
                                      <p:cBhvr>
                                        <p:cTn id="99" dur="500"/>
                                        <p:tgtEl>
                                          <p:spTgt spid="22"/>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p:cTn id="103" dur="500" fill="hold"/>
                                        <p:tgtEl>
                                          <p:spTgt spid="23"/>
                                        </p:tgtEl>
                                        <p:attrNameLst>
                                          <p:attrName>ppt_w</p:attrName>
                                        </p:attrNameLst>
                                      </p:cBhvr>
                                      <p:tavLst>
                                        <p:tav tm="0">
                                          <p:val>
                                            <p:fltVal val="0"/>
                                          </p:val>
                                        </p:tav>
                                        <p:tav tm="100000">
                                          <p:val>
                                            <p:strVal val="#ppt_w"/>
                                          </p:val>
                                        </p:tav>
                                      </p:tavLst>
                                    </p:anim>
                                    <p:anim calcmode="lin" valueType="num">
                                      <p:cBhvr>
                                        <p:cTn id="104" dur="500" fill="hold"/>
                                        <p:tgtEl>
                                          <p:spTgt spid="23"/>
                                        </p:tgtEl>
                                        <p:attrNameLst>
                                          <p:attrName>ppt_h</p:attrName>
                                        </p:attrNameLst>
                                      </p:cBhvr>
                                      <p:tavLst>
                                        <p:tav tm="0">
                                          <p:val>
                                            <p:fltVal val="0"/>
                                          </p:val>
                                        </p:tav>
                                        <p:tav tm="100000">
                                          <p:val>
                                            <p:strVal val="#ppt_h"/>
                                          </p:val>
                                        </p:tav>
                                      </p:tavLst>
                                    </p:anim>
                                    <p:animEffect transition="in" filter="fade">
                                      <p:cBhvr>
                                        <p:cTn id="105" dur="500"/>
                                        <p:tgtEl>
                                          <p:spTgt spid="23"/>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25"/>
                                        </p:tgtEl>
                                        <p:attrNameLst>
                                          <p:attrName>style.visibility</p:attrName>
                                        </p:attrNameLst>
                                      </p:cBhvr>
                                      <p:to>
                                        <p:strVal val="visible"/>
                                      </p:to>
                                    </p:set>
                                    <p:anim calcmode="lin" valueType="num">
                                      <p:cBhvr>
                                        <p:cTn id="109" dur="500" fill="hold"/>
                                        <p:tgtEl>
                                          <p:spTgt spid="25"/>
                                        </p:tgtEl>
                                        <p:attrNameLst>
                                          <p:attrName>ppt_w</p:attrName>
                                        </p:attrNameLst>
                                      </p:cBhvr>
                                      <p:tavLst>
                                        <p:tav tm="0">
                                          <p:val>
                                            <p:fltVal val="0"/>
                                          </p:val>
                                        </p:tav>
                                        <p:tav tm="100000">
                                          <p:val>
                                            <p:strVal val="#ppt_w"/>
                                          </p:val>
                                        </p:tav>
                                      </p:tavLst>
                                    </p:anim>
                                    <p:anim calcmode="lin" valueType="num">
                                      <p:cBhvr>
                                        <p:cTn id="110" dur="500" fill="hold"/>
                                        <p:tgtEl>
                                          <p:spTgt spid="25"/>
                                        </p:tgtEl>
                                        <p:attrNameLst>
                                          <p:attrName>ppt_h</p:attrName>
                                        </p:attrNameLst>
                                      </p:cBhvr>
                                      <p:tavLst>
                                        <p:tav tm="0">
                                          <p:val>
                                            <p:fltVal val="0"/>
                                          </p:val>
                                        </p:tav>
                                        <p:tav tm="100000">
                                          <p:val>
                                            <p:strVal val="#ppt_h"/>
                                          </p:val>
                                        </p:tav>
                                      </p:tavLst>
                                    </p:anim>
                                    <p:animEffect transition="in" filter="fade">
                                      <p:cBhvr>
                                        <p:cTn id="111" dur="500"/>
                                        <p:tgtEl>
                                          <p:spTgt spid="25"/>
                                        </p:tgtEl>
                                      </p:cBhvr>
                                    </p:animEffect>
                                  </p:childTnLst>
                                </p:cTn>
                              </p:par>
                            </p:childTnLst>
                          </p:cTn>
                        </p:par>
                        <p:par>
                          <p:cTn id="112" fill="hold">
                            <p:stCondLst>
                              <p:cond delay="9000"/>
                            </p:stCondLst>
                            <p:childTnLst>
                              <p:par>
                                <p:cTn id="113" presetID="53" presetClass="entr" presetSubtype="16" fill="hold" grpId="0" nodeType="afterEffect">
                                  <p:stCondLst>
                                    <p:cond delay="0"/>
                                  </p:stCondLst>
                                  <p:childTnLst>
                                    <p:set>
                                      <p:cBhvr>
                                        <p:cTn id="114" dur="1" fill="hold">
                                          <p:stCondLst>
                                            <p:cond delay="0"/>
                                          </p:stCondLst>
                                        </p:cTn>
                                        <p:tgtEl>
                                          <p:spTgt spid="26"/>
                                        </p:tgtEl>
                                        <p:attrNameLst>
                                          <p:attrName>style.visibility</p:attrName>
                                        </p:attrNameLst>
                                      </p:cBhvr>
                                      <p:to>
                                        <p:strVal val="visible"/>
                                      </p:to>
                                    </p:set>
                                    <p:anim calcmode="lin" valueType="num">
                                      <p:cBhvr>
                                        <p:cTn id="115" dur="500" fill="hold"/>
                                        <p:tgtEl>
                                          <p:spTgt spid="26"/>
                                        </p:tgtEl>
                                        <p:attrNameLst>
                                          <p:attrName>ppt_w</p:attrName>
                                        </p:attrNameLst>
                                      </p:cBhvr>
                                      <p:tavLst>
                                        <p:tav tm="0">
                                          <p:val>
                                            <p:fltVal val="0"/>
                                          </p:val>
                                        </p:tav>
                                        <p:tav tm="100000">
                                          <p:val>
                                            <p:strVal val="#ppt_w"/>
                                          </p:val>
                                        </p:tav>
                                      </p:tavLst>
                                    </p:anim>
                                    <p:anim calcmode="lin" valueType="num">
                                      <p:cBhvr>
                                        <p:cTn id="116" dur="500" fill="hold"/>
                                        <p:tgtEl>
                                          <p:spTgt spid="26"/>
                                        </p:tgtEl>
                                        <p:attrNameLst>
                                          <p:attrName>ppt_h</p:attrName>
                                        </p:attrNameLst>
                                      </p:cBhvr>
                                      <p:tavLst>
                                        <p:tav tm="0">
                                          <p:val>
                                            <p:fltVal val="0"/>
                                          </p:val>
                                        </p:tav>
                                        <p:tav tm="100000">
                                          <p:val>
                                            <p:strVal val="#ppt_h"/>
                                          </p:val>
                                        </p:tav>
                                      </p:tavLst>
                                    </p:anim>
                                    <p:animEffect transition="in" filter="fade">
                                      <p:cBhvr>
                                        <p:cTn id="117" dur="500"/>
                                        <p:tgtEl>
                                          <p:spTgt spid="26"/>
                                        </p:tgtEl>
                                      </p:cBhvr>
                                    </p:animEffect>
                                  </p:childTnLst>
                                </p:cTn>
                              </p:par>
                            </p:childTnLst>
                          </p:cTn>
                        </p:par>
                        <p:par>
                          <p:cTn id="118" fill="hold">
                            <p:stCondLst>
                              <p:cond delay="9500"/>
                            </p:stCondLst>
                            <p:childTnLst>
                              <p:par>
                                <p:cTn id="119" presetID="53" presetClass="entr" presetSubtype="16" fill="hold" grpId="0" nodeType="afterEffect">
                                  <p:stCondLst>
                                    <p:cond delay="0"/>
                                  </p:stCondLst>
                                  <p:childTnLst>
                                    <p:set>
                                      <p:cBhvr>
                                        <p:cTn id="120" dur="1" fill="hold">
                                          <p:stCondLst>
                                            <p:cond delay="0"/>
                                          </p:stCondLst>
                                        </p:cTn>
                                        <p:tgtEl>
                                          <p:spTgt spid="27"/>
                                        </p:tgtEl>
                                        <p:attrNameLst>
                                          <p:attrName>style.visibility</p:attrName>
                                        </p:attrNameLst>
                                      </p:cBhvr>
                                      <p:to>
                                        <p:strVal val="visible"/>
                                      </p:to>
                                    </p:set>
                                    <p:anim calcmode="lin" valueType="num">
                                      <p:cBhvr>
                                        <p:cTn id="121" dur="500" fill="hold"/>
                                        <p:tgtEl>
                                          <p:spTgt spid="27"/>
                                        </p:tgtEl>
                                        <p:attrNameLst>
                                          <p:attrName>ppt_w</p:attrName>
                                        </p:attrNameLst>
                                      </p:cBhvr>
                                      <p:tavLst>
                                        <p:tav tm="0">
                                          <p:val>
                                            <p:fltVal val="0"/>
                                          </p:val>
                                        </p:tav>
                                        <p:tav tm="100000">
                                          <p:val>
                                            <p:strVal val="#ppt_w"/>
                                          </p:val>
                                        </p:tav>
                                      </p:tavLst>
                                    </p:anim>
                                    <p:anim calcmode="lin" valueType="num">
                                      <p:cBhvr>
                                        <p:cTn id="122" dur="500" fill="hold"/>
                                        <p:tgtEl>
                                          <p:spTgt spid="27"/>
                                        </p:tgtEl>
                                        <p:attrNameLst>
                                          <p:attrName>ppt_h</p:attrName>
                                        </p:attrNameLst>
                                      </p:cBhvr>
                                      <p:tavLst>
                                        <p:tav tm="0">
                                          <p:val>
                                            <p:fltVal val="0"/>
                                          </p:val>
                                        </p:tav>
                                        <p:tav tm="100000">
                                          <p:val>
                                            <p:strVal val="#ppt_h"/>
                                          </p:val>
                                        </p:tav>
                                      </p:tavLst>
                                    </p:anim>
                                    <p:animEffect transition="in" filter="fade">
                                      <p:cBhvr>
                                        <p:cTn id="123" dur="500"/>
                                        <p:tgtEl>
                                          <p:spTgt spid="27"/>
                                        </p:tgtEl>
                                      </p:cBhvr>
                                    </p:animEffect>
                                  </p:childTnLst>
                                </p:cTn>
                              </p:par>
                            </p:childTnLst>
                          </p:cTn>
                        </p:par>
                        <p:par>
                          <p:cTn id="124" fill="hold">
                            <p:stCondLst>
                              <p:cond delay="10000"/>
                            </p:stCondLst>
                            <p:childTnLst>
                              <p:par>
                                <p:cTn id="125" presetID="53" presetClass="entr" presetSubtype="16" fill="hold" grpId="0" nodeType="afterEffect">
                                  <p:stCondLst>
                                    <p:cond delay="0"/>
                                  </p:stCondLst>
                                  <p:childTnLst>
                                    <p:set>
                                      <p:cBhvr>
                                        <p:cTn id="126" dur="1" fill="hold">
                                          <p:stCondLst>
                                            <p:cond delay="0"/>
                                          </p:stCondLst>
                                        </p:cTn>
                                        <p:tgtEl>
                                          <p:spTgt spid="8"/>
                                        </p:tgtEl>
                                        <p:attrNameLst>
                                          <p:attrName>style.visibility</p:attrName>
                                        </p:attrNameLst>
                                      </p:cBhvr>
                                      <p:to>
                                        <p:strVal val="visible"/>
                                      </p:to>
                                    </p:set>
                                    <p:anim calcmode="lin" valueType="num">
                                      <p:cBhvr>
                                        <p:cTn id="127" dur="500" fill="hold"/>
                                        <p:tgtEl>
                                          <p:spTgt spid="8"/>
                                        </p:tgtEl>
                                        <p:attrNameLst>
                                          <p:attrName>ppt_w</p:attrName>
                                        </p:attrNameLst>
                                      </p:cBhvr>
                                      <p:tavLst>
                                        <p:tav tm="0">
                                          <p:val>
                                            <p:fltVal val="0"/>
                                          </p:val>
                                        </p:tav>
                                        <p:tav tm="100000">
                                          <p:val>
                                            <p:strVal val="#ppt_w"/>
                                          </p:val>
                                        </p:tav>
                                      </p:tavLst>
                                    </p:anim>
                                    <p:anim calcmode="lin" valueType="num">
                                      <p:cBhvr>
                                        <p:cTn id="128" dur="500" fill="hold"/>
                                        <p:tgtEl>
                                          <p:spTgt spid="8"/>
                                        </p:tgtEl>
                                        <p:attrNameLst>
                                          <p:attrName>ppt_h</p:attrName>
                                        </p:attrNameLst>
                                      </p:cBhvr>
                                      <p:tavLst>
                                        <p:tav tm="0">
                                          <p:val>
                                            <p:fltVal val="0"/>
                                          </p:val>
                                        </p:tav>
                                        <p:tav tm="100000">
                                          <p:val>
                                            <p:strVal val="#ppt_h"/>
                                          </p:val>
                                        </p:tav>
                                      </p:tavLst>
                                    </p:anim>
                                    <p:animEffect transition="in" filter="fade">
                                      <p:cBhvr>
                                        <p:cTn id="129" dur="500"/>
                                        <p:tgtEl>
                                          <p:spTgt spid="8"/>
                                        </p:tgtEl>
                                      </p:cBhvr>
                                    </p:animEffect>
                                  </p:childTnLst>
                                </p:cTn>
                              </p:par>
                            </p:childTnLst>
                          </p:cTn>
                        </p:par>
                        <p:par>
                          <p:cTn id="130" fill="hold">
                            <p:stCondLst>
                              <p:cond delay="10500"/>
                            </p:stCondLst>
                            <p:childTnLst>
                              <p:par>
                                <p:cTn id="131" presetID="53" presetClass="entr" presetSubtype="16" fill="hold" grpId="0" nodeType="afterEffect">
                                  <p:stCondLst>
                                    <p:cond delay="0"/>
                                  </p:stCondLst>
                                  <p:childTnLst>
                                    <p:set>
                                      <p:cBhvr>
                                        <p:cTn id="132" dur="1" fill="hold">
                                          <p:stCondLst>
                                            <p:cond delay="0"/>
                                          </p:stCondLst>
                                        </p:cTn>
                                        <p:tgtEl>
                                          <p:spTgt spid="28"/>
                                        </p:tgtEl>
                                        <p:attrNameLst>
                                          <p:attrName>style.visibility</p:attrName>
                                        </p:attrNameLst>
                                      </p:cBhvr>
                                      <p:to>
                                        <p:strVal val="visible"/>
                                      </p:to>
                                    </p:set>
                                    <p:anim calcmode="lin" valueType="num">
                                      <p:cBhvr>
                                        <p:cTn id="133" dur="500" fill="hold"/>
                                        <p:tgtEl>
                                          <p:spTgt spid="28"/>
                                        </p:tgtEl>
                                        <p:attrNameLst>
                                          <p:attrName>ppt_w</p:attrName>
                                        </p:attrNameLst>
                                      </p:cBhvr>
                                      <p:tavLst>
                                        <p:tav tm="0">
                                          <p:val>
                                            <p:fltVal val="0"/>
                                          </p:val>
                                        </p:tav>
                                        <p:tav tm="100000">
                                          <p:val>
                                            <p:strVal val="#ppt_w"/>
                                          </p:val>
                                        </p:tav>
                                      </p:tavLst>
                                    </p:anim>
                                    <p:anim calcmode="lin" valueType="num">
                                      <p:cBhvr>
                                        <p:cTn id="134" dur="500" fill="hold"/>
                                        <p:tgtEl>
                                          <p:spTgt spid="28"/>
                                        </p:tgtEl>
                                        <p:attrNameLst>
                                          <p:attrName>ppt_h</p:attrName>
                                        </p:attrNameLst>
                                      </p:cBhvr>
                                      <p:tavLst>
                                        <p:tav tm="0">
                                          <p:val>
                                            <p:fltVal val="0"/>
                                          </p:val>
                                        </p:tav>
                                        <p:tav tm="100000">
                                          <p:val>
                                            <p:strVal val="#ppt_h"/>
                                          </p:val>
                                        </p:tav>
                                      </p:tavLst>
                                    </p:anim>
                                    <p:animEffect transition="in" filter="fade">
                                      <p:cBhvr>
                                        <p:cTn id="135" dur="500"/>
                                        <p:tgtEl>
                                          <p:spTgt spid="28"/>
                                        </p:tgtEl>
                                      </p:cBhvr>
                                    </p:animEffect>
                                  </p:childTnLst>
                                </p:cTn>
                              </p:par>
                            </p:childTnLst>
                          </p:cTn>
                        </p:par>
                        <p:par>
                          <p:cTn id="136" fill="hold">
                            <p:stCondLst>
                              <p:cond delay="11000"/>
                            </p:stCondLst>
                            <p:childTnLst>
                              <p:par>
                                <p:cTn id="137" presetID="53" presetClass="entr" presetSubtype="16" fill="hold" grpId="0" nodeType="afterEffect">
                                  <p:stCondLst>
                                    <p:cond delay="0"/>
                                  </p:stCondLst>
                                  <p:childTnLst>
                                    <p:set>
                                      <p:cBhvr>
                                        <p:cTn id="138" dur="1" fill="hold">
                                          <p:stCondLst>
                                            <p:cond delay="0"/>
                                          </p:stCondLst>
                                        </p:cTn>
                                        <p:tgtEl>
                                          <p:spTgt spid="31"/>
                                        </p:tgtEl>
                                        <p:attrNameLst>
                                          <p:attrName>style.visibility</p:attrName>
                                        </p:attrNameLst>
                                      </p:cBhvr>
                                      <p:to>
                                        <p:strVal val="visible"/>
                                      </p:to>
                                    </p:set>
                                    <p:anim calcmode="lin" valueType="num">
                                      <p:cBhvr>
                                        <p:cTn id="139" dur="500" fill="hold"/>
                                        <p:tgtEl>
                                          <p:spTgt spid="31"/>
                                        </p:tgtEl>
                                        <p:attrNameLst>
                                          <p:attrName>ppt_w</p:attrName>
                                        </p:attrNameLst>
                                      </p:cBhvr>
                                      <p:tavLst>
                                        <p:tav tm="0">
                                          <p:val>
                                            <p:fltVal val="0"/>
                                          </p:val>
                                        </p:tav>
                                        <p:tav tm="100000">
                                          <p:val>
                                            <p:strVal val="#ppt_w"/>
                                          </p:val>
                                        </p:tav>
                                      </p:tavLst>
                                    </p:anim>
                                    <p:anim calcmode="lin" valueType="num">
                                      <p:cBhvr>
                                        <p:cTn id="140" dur="500" fill="hold"/>
                                        <p:tgtEl>
                                          <p:spTgt spid="31"/>
                                        </p:tgtEl>
                                        <p:attrNameLst>
                                          <p:attrName>ppt_h</p:attrName>
                                        </p:attrNameLst>
                                      </p:cBhvr>
                                      <p:tavLst>
                                        <p:tav tm="0">
                                          <p:val>
                                            <p:fltVal val="0"/>
                                          </p:val>
                                        </p:tav>
                                        <p:tav tm="100000">
                                          <p:val>
                                            <p:strVal val="#ppt_h"/>
                                          </p:val>
                                        </p:tav>
                                      </p:tavLst>
                                    </p:anim>
                                    <p:animEffect transition="in" filter="fade">
                                      <p:cBhvr>
                                        <p:cTn id="14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Section title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3"/>
          <p:cNvSpPr txBox="1">
            <a:spLocks/>
          </p:cNvSpPr>
          <p:nvPr/>
        </p:nvSpPr>
        <p:spPr>
          <a:xfrm>
            <a:off x="457200" y="167495"/>
            <a:ext cx="8229600" cy="857250"/>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3000" cap="all" dirty="0" smtClean="0">
                <a:latin typeface="Calibri"/>
                <a:ea typeface="+mj-ea"/>
                <a:cs typeface="Calibri"/>
              </a:rPr>
              <a:t>Questions?</a:t>
            </a:r>
            <a:endParaRPr kumimoji="0" lang="en-US" sz="3000" b="0" i="0" u="none" strike="noStrike" kern="1200" cap="all" spc="0" normalizeH="0" baseline="0" noProof="0" dirty="0">
              <a:ln>
                <a:noFill/>
              </a:ln>
              <a:effectLst/>
              <a:uLnTx/>
              <a:uFillTx/>
              <a:latin typeface="Calibri"/>
              <a:ea typeface="+mj-ea"/>
              <a:cs typeface="Calibri"/>
            </a:endParaRPr>
          </a:p>
        </p:txBody>
      </p:sp>
      <p:sp>
        <p:nvSpPr>
          <p:cNvPr id="3" name="TextBox 2"/>
          <p:cNvSpPr txBox="1"/>
          <p:nvPr/>
        </p:nvSpPr>
        <p:spPr>
          <a:xfrm>
            <a:off x="2938408" y="4345700"/>
            <a:ext cx="4541178" cy="369332"/>
          </a:xfrm>
          <a:prstGeom prst="rect">
            <a:avLst/>
          </a:prstGeom>
          <a:noFill/>
        </p:spPr>
        <p:txBody>
          <a:bodyPr wrap="square" rtlCol="0">
            <a:spAutoFit/>
          </a:bodyPr>
          <a:lstStyle/>
          <a:p>
            <a:r>
              <a:rPr lang="en-US" dirty="0" smtClean="0"/>
              <a:t>Contact:  xxxx@xxxx.com</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kirkhille.files.wordpress.com/2011/05/large-boarder2.jpg"/>
          <p:cNvPicPr>
            <a:picLocks noChangeAspect="1" noChangeArrowheads="1"/>
          </p:cNvPicPr>
          <p:nvPr/>
        </p:nvPicPr>
        <p:blipFill rotWithShape="1">
          <a:blip r:embed="rId2">
            <a:extLst>
              <a:ext uri="{28A0092B-C50C-407E-A947-70E740481C1C}">
                <a14:useLocalDpi xmlns:a14="http://schemas.microsoft.com/office/drawing/2010/main" val="0"/>
              </a:ext>
            </a:extLst>
          </a:blip>
          <a:srcRect l="15123" t="16435"/>
          <a:stretch/>
        </p:blipFill>
        <p:spPr bwMode="auto">
          <a:xfrm>
            <a:off x="648" y="365"/>
            <a:ext cx="9143351" cy="446596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9876" y="3692281"/>
            <a:ext cx="5378549" cy="161583"/>
          </a:xfrm>
          <a:prstGeom prst="rect">
            <a:avLst/>
          </a:prstGeom>
          <a:noFill/>
        </p:spPr>
        <p:txBody>
          <a:bodyPr wrap="square" lIns="0" tIns="0" rIns="0" bIns="0" rtlCol="0">
            <a:spAutoFit/>
          </a:bodyPr>
          <a:lstStyle/>
          <a:p>
            <a:r>
              <a:rPr lang="en-AU" sz="1050" dirty="0">
                <a:gradFill>
                  <a:gsLst>
                    <a:gs pos="0">
                      <a:schemeClr val="tx1"/>
                    </a:gs>
                    <a:gs pos="86000">
                      <a:schemeClr val="tx1"/>
                    </a:gs>
                  </a:gsLst>
                  <a:lin ang="5400000" scaled="0"/>
                </a:gradFill>
              </a:rPr>
              <a:t>© Kirk Hille – All rights reserved. Photograph used with express permission from Kirk Hille.</a:t>
            </a:r>
          </a:p>
        </p:txBody>
      </p:sp>
    </p:spTree>
    <p:extLst>
      <p:ext uri="{BB962C8B-B14F-4D97-AF65-F5344CB8AC3E}">
        <p14:creationId xmlns:p14="http://schemas.microsoft.com/office/powerpoint/2010/main" val="34291133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nSpc>
                <a:spcPct val="150000"/>
              </a:lnSpc>
            </a:pPr>
            <a:r>
              <a:rPr lang="en-AU" dirty="0" smtClean="0"/>
              <a:t>Senior Software Engineer at Mekorma</a:t>
            </a:r>
            <a:endParaRPr lang="en-AU" dirty="0"/>
          </a:p>
          <a:p>
            <a:pPr>
              <a:lnSpc>
                <a:spcPct val="150000"/>
              </a:lnSpc>
            </a:pPr>
            <a:r>
              <a:rPr lang="en-AU" dirty="0"/>
              <a:t>Microsoft Dynamics GP Most </a:t>
            </a:r>
            <a:r>
              <a:rPr lang="en-AU" dirty="0" smtClean="0"/>
              <a:t>Valuable </a:t>
            </a:r>
            <a:r>
              <a:rPr lang="en-AU" dirty="0"/>
              <a:t>Professional (MVP)</a:t>
            </a:r>
          </a:p>
          <a:p>
            <a:pPr>
              <a:lnSpc>
                <a:spcPct val="150000"/>
              </a:lnSpc>
            </a:pPr>
            <a:r>
              <a:rPr lang="en-AU" dirty="0"/>
              <a:t>Lives in Atlanta, Georgia, USA</a:t>
            </a:r>
          </a:p>
          <a:p>
            <a:pPr>
              <a:lnSpc>
                <a:spcPct val="150000"/>
              </a:lnSpc>
            </a:pPr>
            <a:r>
              <a:rPr lang="en-AU" dirty="0"/>
              <a:t>Born on a small Colombian island off the coast of Nicaragua</a:t>
            </a:r>
          </a:p>
          <a:p>
            <a:pPr>
              <a:lnSpc>
                <a:spcPct val="150000"/>
              </a:lnSpc>
            </a:pPr>
            <a:r>
              <a:rPr lang="en-AU" dirty="0"/>
              <a:t>Where is San Andres Island?</a:t>
            </a:r>
          </a:p>
        </p:txBody>
      </p:sp>
      <p:sp>
        <p:nvSpPr>
          <p:cNvPr id="3" name="Slide Number Placeholder 2"/>
          <p:cNvSpPr>
            <a:spLocks noGrp="1"/>
          </p:cNvSpPr>
          <p:nvPr>
            <p:ph type="sldNum" sz="quarter" idx="12"/>
          </p:nvPr>
        </p:nvSpPr>
        <p:spPr/>
        <p:txBody>
          <a:bodyPr/>
          <a:lstStyle/>
          <a:p>
            <a:fld id="{5CD6C17D-3397-F346-B995-5003D7EC1FFC}" type="slidenum">
              <a:rPr lang="en-US" smtClean="0"/>
              <a:pPr/>
              <a:t>6</a:t>
            </a:fld>
            <a:endParaRPr lang="en-US" dirty="0"/>
          </a:p>
        </p:txBody>
      </p:sp>
      <p:sp>
        <p:nvSpPr>
          <p:cNvPr id="4" name="Title 3"/>
          <p:cNvSpPr>
            <a:spLocks noGrp="1"/>
          </p:cNvSpPr>
          <p:nvPr>
            <p:ph type="title"/>
          </p:nvPr>
        </p:nvSpPr>
        <p:spPr/>
        <p:txBody>
          <a:bodyPr/>
          <a:lstStyle/>
          <a:p>
            <a:r>
              <a:rPr lang="en-US" dirty="0"/>
              <a:t>Mariano </a:t>
            </a:r>
            <a:r>
              <a:rPr lang="en-US" dirty="0" smtClean="0"/>
              <a:t>Gomez</a:t>
            </a:r>
            <a:endParaRPr lang="en-US" dirty="0"/>
          </a:p>
        </p:txBody>
      </p:sp>
      <p:pic>
        <p:nvPicPr>
          <p:cNvPr id="5" name="Picture 4"/>
          <p:cNvPicPr>
            <a:picLocks noChangeAspect="1"/>
          </p:cNvPicPr>
          <p:nvPr/>
        </p:nvPicPr>
        <p:blipFill>
          <a:blip r:embed="rId2"/>
          <a:stretch>
            <a:fillRect/>
          </a:stretch>
        </p:blipFill>
        <p:spPr>
          <a:xfrm>
            <a:off x="6437395" y="214354"/>
            <a:ext cx="2545738" cy="497443"/>
          </a:xfrm>
          <a:prstGeom prst="rect">
            <a:avLst/>
          </a:prstGeom>
        </p:spPr>
      </p:pic>
    </p:spTree>
    <p:extLst>
      <p:ext uri="{BB962C8B-B14F-4D97-AF65-F5344CB8AC3E}">
        <p14:creationId xmlns:p14="http://schemas.microsoft.com/office/powerpoint/2010/main" val="7206630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37859" y="797299"/>
            <a:ext cx="8629623" cy="27699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6" name="TextBox 5"/>
          <p:cNvSpPr txBox="1"/>
          <p:nvPr/>
        </p:nvSpPr>
        <p:spPr>
          <a:xfrm>
            <a:off x="6283318" y="1354612"/>
            <a:ext cx="2338498" cy="300082"/>
          </a:xfrm>
          <a:prstGeom prst="rect">
            <a:avLst/>
          </a:prstGeom>
          <a:noFill/>
        </p:spPr>
        <p:txBody>
          <a:bodyPr wrap="square" rtlCol="0">
            <a:spAutoFit/>
          </a:bodyPr>
          <a:lstStyle/>
          <a:p>
            <a:endParaRPr lang="en-AU" sz="1350" dirty="0"/>
          </a:p>
        </p:txBody>
      </p:sp>
      <p:sp>
        <p:nvSpPr>
          <p:cNvPr id="7" name="TextBox 6"/>
          <p:cNvSpPr txBox="1"/>
          <p:nvPr/>
        </p:nvSpPr>
        <p:spPr>
          <a:xfrm>
            <a:off x="5729204" y="1217711"/>
            <a:ext cx="3141894" cy="1765483"/>
          </a:xfrm>
          <a:prstGeom prst="rect">
            <a:avLst/>
          </a:prstGeom>
        </p:spPr>
        <p:txBody>
          <a:bodyPr vert="horz" wrap="square" lIns="0" tIns="0" rIns="0" bIns="0" rtlCol="0">
            <a:spAutoFit/>
          </a:bodyPr>
          <a:lstStyle>
            <a:lvl1pPr marL="460375" indent="-460375">
              <a:lnSpc>
                <a:spcPct val="90000"/>
              </a:lnSpc>
              <a:spcBef>
                <a:spcPct val="20000"/>
              </a:spcBef>
              <a:buSzPct val="90000"/>
              <a:buFontTx/>
              <a:buBlip>
                <a:blip r:embed="rId2"/>
              </a:buBlip>
              <a:defRPr sz="3200">
                <a:gradFill>
                  <a:gsLst>
                    <a:gs pos="0">
                      <a:schemeClr val="tx1"/>
                    </a:gs>
                    <a:gs pos="86000">
                      <a:schemeClr val="tx1"/>
                    </a:gs>
                  </a:gsLst>
                  <a:lin ang="5400000" scaled="0"/>
                </a:gradFill>
              </a:defRPr>
            </a:lvl1pPr>
            <a:lvl2pPr marL="855663"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marL="0" indent="0">
              <a:buNone/>
            </a:pPr>
            <a:r>
              <a:rPr lang="en-AU" sz="1471" dirty="0"/>
              <a:t>Fun facts:</a:t>
            </a:r>
          </a:p>
          <a:p>
            <a:r>
              <a:rPr lang="en-AU" sz="1471" dirty="0"/>
              <a:t>At only 39 square km, the island of San Andres is one of the smallest islands in the Caribbean Sea</a:t>
            </a:r>
          </a:p>
          <a:p>
            <a:pPr marL="0" indent="0">
              <a:buNone/>
            </a:pPr>
            <a:endParaRPr lang="en-AU" sz="1471" dirty="0"/>
          </a:p>
          <a:p>
            <a:r>
              <a:rPr lang="en-AU" sz="1471" dirty="0"/>
              <a:t>It belongs to Colombia, but was a former British territory up to the early 1800s</a:t>
            </a:r>
          </a:p>
        </p:txBody>
      </p:sp>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632" y="910573"/>
            <a:ext cx="5141932" cy="3517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bwMode="auto">
          <a:xfrm>
            <a:off x="2034648" y="3568859"/>
            <a:ext cx="114284" cy="157141"/>
          </a:xfrm>
          <a:prstGeom prst="rect">
            <a:avLst/>
          </a:prstGeom>
          <a:noFill/>
          <a:ln w="25400">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68567" tIns="34284" rIns="68567" bIns="34284" numCol="1" rtlCol="0" anchor="ctr" anchorCtr="0" compatLnSpc="1">
            <a:prstTxWarp prst="textNoShape">
              <a:avLst/>
            </a:prstTxWarp>
          </a:bodyPr>
          <a:lstStyle/>
          <a:p>
            <a:pPr algn="ctr" defTabSz="685513" fontAlgn="base">
              <a:spcBef>
                <a:spcPct val="0"/>
              </a:spcBef>
              <a:spcAft>
                <a:spcPct val="0"/>
              </a:spcAft>
            </a:pPr>
            <a:endParaRPr lang="en-AU" sz="1650" dirty="0">
              <a:gradFill>
                <a:gsLst>
                  <a:gs pos="0">
                    <a:srgbClr val="FFFFFF"/>
                  </a:gs>
                  <a:gs pos="100000">
                    <a:srgbClr val="FFFFFF"/>
                  </a:gs>
                </a:gsLst>
                <a:lin ang="5400000" scaled="0"/>
              </a:gradFill>
            </a:endParaRPr>
          </a:p>
        </p:txBody>
      </p:sp>
      <p:cxnSp>
        <p:nvCxnSpPr>
          <p:cNvPr id="12" name="Straight Connector 11"/>
          <p:cNvCxnSpPr>
            <a:stCxn id="10" idx="0"/>
          </p:cNvCxnSpPr>
          <p:nvPr/>
        </p:nvCxnSpPr>
        <p:spPr>
          <a:xfrm flipV="1">
            <a:off x="2091790" y="2757461"/>
            <a:ext cx="2045204" cy="811398"/>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10" idx="2"/>
          </p:cNvCxnSpPr>
          <p:nvPr/>
        </p:nvCxnSpPr>
        <p:spPr>
          <a:xfrm>
            <a:off x="2091790" y="3726000"/>
            <a:ext cx="2045204" cy="14171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1022" y="2771147"/>
            <a:ext cx="1325381" cy="2372353"/>
          </a:xfrm>
          <a:prstGeom prst="rect">
            <a:avLst/>
          </a:prstGeom>
        </p:spPr>
      </p:pic>
      <p:sp>
        <p:nvSpPr>
          <p:cNvPr id="11" name="Rectangle 10"/>
          <p:cNvSpPr/>
          <p:nvPr/>
        </p:nvSpPr>
        <p:spPr bwMode="auto">
          <a:xfrm>
            <a:off x="4136994" y="2757461"/>
            <a:ext cx="1349406" cy="2385674"/>
          </a:xfrm>
          <a:prstGeom prst="rect">
            <a:avLst/>
          </a:prstGeom>
          <a:noFill/>
          <a:ln w="25400">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68567" tIns="34284" rIns="68567" bIns="34284" numCol="1" rtlCol="0" anchor="ctr" anchorCtr="0" compatLnSpc="1">
            <a:prstTxWarp prst="textNoShape">
              <a:avLst/>
            </a:prstTxWarp>
          </a:bodyPr>
          <a:lstStyle/>
          <a:p>
            <a:pPr algn="ctr" defTabSz="685513" fontAlgn="base">
              <a:spcBef>
                <a:spcPct val="0"/>
              </a:spcBef>
              <a:spcAft>
                <a:spcPct val="0"/>
              </a:spcAft>
            </a:pPr>
            <a:endParaRPr lang="en-AU" sz="165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677366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22" presetClass="entr" presetSubtype="8"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4"/>
          <p:cNvSpPr txBox="1">
            <a:spLocks/>
          </p:cNvSpPr>
          <p:nvPr/>
        </p:nvSpPr>
        <p:spPr>
          <a:xfrm>
            <a:off x="381495" y="286074"/>
            <a:ext cx="6398226" cy="399994"/>
          </a:xfrm>
          <a:prstGeom prst="rect">
            <a:avLst/>
          </a:prstGeom>
        </p:spPr>
        <p:txBody>
          <a:bodyPr/>
          <a:lstStyle>
            <a:lvl1pPr marL="342900" indent="-342900" algn="l" defTabSz="914400" rtl="0" eaLnBrk="1" latinLnBrk="0" hangingPunct="1">
              <a:spcBef>
                <a:spcPct val="20000"/>
              </a:spcBef>
              <a:buClr>
                <a:schemeClr val="accent4"/>
              </a:buClr>
              <a:buFont typeface="Wingdings" pitchFamily="2" charset="2"/>
              <a:buChar char="§"/>
              <a:defRPr sz="2800" kern="1200">
                <a:solidFill>
                  <a:schemeClr val="tx1"/>
                </a:solidFill>
                <a:latin typeface="Century Gothic" pitchFamily="34" charset="0"/>
                <a:ea typeface="+mn-ea"/>
                <a:cs typeface="Segoe UI"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Century Gothic" pitchFamily="34" charset="0"/>
                <a:ea typeface="+mn-ea"/>
                <a:cs typeface="Segoe UI" pitchFamily="34" charset="0"/>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Century Gothic" pitchFamily="34" charset="0"/>
                <a:ea typeface="+mn-ea"/>
                <a:cs typeface="Segoe UI"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entury Gothic" pitchFamily="34" charset="0"/>
                <a:ea typeface="+mn-ea"/>
                <a:cs typeface="Segoe UI"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entury Gothic" pitchFamily="34" charset="0"/>
                <a:ea typeface="+mn-ea"/>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100" dirty="0"/>
          </a:p>
        </p:txBody>
      </p:sp>
      <p:pic>
        <p:nvPicPr>
          <p:cNvPr id="5" name="Picture 2" descr="http://static.panoramio.com/photos/original/1607194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 y="365"/>
            <a:ext cx="9143352" cy="475642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0" y="4756786"/>
            <a:ext cx="7036520" cy="161583"/>
          </a:xfrm>
          <a:prstGeom prst="rect">
            <a:avLst/>
          </a:prstGeom>
          <a:noFill/>
        </p:spPr>
        <p:txBody>
          <a:bodyPr wrap="square" lIns="0" tIns="0" rIns="0" bIns="0" rtlCol="0">
            <a:spAutoFit/>
          </a:bodyPr>
          <a:lstStyle/>
          <a:p>
            <a:r>
              <a:rPr lang="en-AU" sz="1050" dirty="0">
                <a:gradFill>
                  <a:gsLst>
                    <a:gs pos="0">
                      <a:schemeClr val="tx1"/>
                    </a:gs>
                    <a:gs pos="86000">
                      <a:schemeClr val="tx1"/>
                    </a:gs>
                  </a:gsLst>
                  <a:lin ang="5400000" scaled="0"/>
                </a:gradFill>
              </a:rPr>
              <a:t>© Thierry </a:t>
            </a:r>
            <a:r>
              <a:rPr lang="en-AU" sz="1050" dirty="0" err="1">
                <a:gradFill>
                  <a:gsLst>
                    <a:gs pos="0">
                      <a:schemeClr val="tx1"/>
                    </a:gs>
                    <a:gs pos="86000">
                      <a:schemeClr val="tx1"/>
                    </a:gs>
                  </a:gsLst>
                  <a:lin ang="5400000" scaled="0"/>
                </a:gradFill>
              </a:rPr>
              <a:t>Desgans</a:t>
            </a:r>
            <a:r>
              <a:rPr lang="en-AU" sz="1050" dirty="0">
                <a:gradFill>
                  <a:gsLst>
                    <a:gs pos="0">
                      <a:schemeClr val="tx1"/>
                    </a:gs>
                    <a:gs pos="86000">
                      <a:schemeClr val="tx1"/>
                    </a:gs>
                  </a:gsLst>
                  <a:lin ang="5400000" scaled="0"/>
                </a:gradFill>
              </a:rPr>
              <a:t> – All rights reserved. Photograph used with express permission from Thierry </a:t>
            </a:r>
            <a:r>
              <a:rPr lang="en-AU" sz="1050" dirty="0" err="1">
                <a:gradFill>
                  <a:gsLst>
                    <a:gs pos="0">
                      <a:schemeClr val="tx1"/>
                    </a:gs>
                    <a:gs pos="86000">
                      <a:schemeClr val="tx1"/>
                    </a:gs>
                  </a:gsLst>
                  <a:lin ang="5400000" scaled="0"/>
                </a:gradFill>
              </a:rPr>
              <a:t>Desgans</a:t>
            </a:r>
            <a:r>
              <a:rPr lang="en-AU" sz="1050" dirty="0">
                <a:gradFill>
                  <a:gsLst>
                    <a:gs pos="0">
                      <a:schemeClr val="tx1"/>
                    </a:gs>
                    <a:gs pos="86000">
                      <a:schemeClr val="tx1"/>
                    </a:gs>
                  </a:gsLst>
                  <a:lin ang="5400000" scaled="0"/>
                </a:gradFill>
              </a:rPr>
              <a:t>.</a:t>
            </a:r>
          </a:p>
        </p:txBody>
      </p:sp>
    </p:spTree>
    <p:extLst>
      <p:ext uri="{BB962C8B-B14F-4D97-AF65-F5344CB8AC3E}">
        <p14:creationId xmlns:p14="http://schemas.microsoft.com/office/powerpoint/2010/main" val="30508847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a:t>Introductions</a:t>
            </a:r>
          </a:p>
          <a:p>
            <a:endParaRPr lang="en-US" dirty="0"/>
          </a:p>
          <a:p>
            <a:r>
              <a:rPr lang="en-US" dirty="0" smtClean="0"/>
              <a:t>Service Based Architecture</a:t>
            </a:r>
            <a:endParaRPr lang="en-US" dirty="0"/>
          </a:p>
          <a:p>
            <a:endParaRPr lang="en-US" dirty="0"/>
          </a:p>
          <a:p>
            <a:r>
              <a:rPr lang="en-US" dirty="0" smtClean="0"/>
              <a:t>Creating Service Enabled Procedures</a:t>
            </a:r>
            <a:endParaRPr lang="en-US" dirty="0"/>
          </a:p>
          <a:p>
            <a:pPr lvl="1"/>
            <a:r>
              <a:rPr lang="en-US" dirty="0" smtClean="0"/>
              <a:t>Wrapped Windows</a:t>
            </a:r>
            <a:endParaRPr lang="en-US" dirty="0"/>
          </a:p>
          <a:p>
            <a:pPr lvl="1"/>
            <a:r>
              <a:rPr lang="en-US" dirty="0" smtClean="0"/>
              <a:t>Decoupled</a:t>
            </a:r>
            <a:endParaRPr lang="en-US" dirty="0"/>
          </a:p>
          <a:p>
            <a:endParaRPr lang="en-US" dirty="0"/>
          </a:p>
          <a:p>
            <a:r>
              <a:rPr lang="en-US" dirty="0"/>
              <a:t>Q &amp; A</a:t>
            </a:r>
          </a:p>
        </p:txBody>
      </p:sp>
      <p:sp>
        <p:nvSpPr>
          <p:cNvPr id="3" name="Slide Number Placeholder 2"/>
          <p:cNvSpPr>
            <a:spLocks noGrp="1"/>
          </p:cNvSpPr>
          <p:nvPr>
            <p:ph type="sldNum" sz="quarter" idx="12"/>
          </p:nvPr>
        </p:nvSpPr>
        <p:spPr/>
        <p:txBody>
          <a:bodyPr/>
          <a:lstStyle/>
          <a:p>
            <a:fld id="{5CD6C17D-3397-F346-B995-5003D7EC1FFC}" type="slidenum">
              <a:rPr lang="en-US" smtClean="0"/>
              <a:pPr/>
              <a:t>9</a:t>
            </a:fld>
            <a:endParaRPr lang="en-US" dirty="0"/>
          </a:p>
        </p:txBody>
      </p:sp>
      <p:sp>
        <p:nvSpPr>
          <p:cNvPr id="4" name="Title 3"/>
          <p:cNvSpPr>
            <a:spLocks noGrp="1"/>
          </p:cNvSpPr>
          <p:nvPr>
            <p:ph type="title"/>
          </p:nvPr>
        </p:nvSpPr>
        <p:spPr/>
        <p:txBody>
          <a:bodyPr/>
          <a:lstStyle/>
          <a:p>
            <a:r>
              <a:rPr lang="en-US" dirty="0"/>
              <a:t>Agenda</a:t>
            </a:r>
          </a:p>
        </p:txBody>
      </p:sp>
    </p:spTree>
    <p:extLst>
      <p:ext uri="{BB962C8B-B14F-4D97-AF65-F5344CB8AC3E}">
        <p14:creationId xmlns:p14="http://schemas.microsoft.com/office/powerpoint/2010/main" val="118673993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9">
      <a:dk1>
        <a:sysClr val="windowText" lastClr="000000"/>
      </a:dk1>
      <a:lt1>
        <a:sysClr val="window" lastClr="FFFFFF"/>
      </a:lt1>
      <a:dk2>
        <a:srgbClr val="29384C"/>
      </a:dk2>
      <a:lt2>
        <a:srgbClr val="D5D5D5"/>
      </a:lt2>
      <a:accent1>
        <a:srgbClr val="3D5472"/>
      </a:accent1>
      <a:accent2>
        <a:srgbClr val="527098"/>
      </a:accent2>
      <a:accent3>
        <a:srgbClr val="FEC523"/>
      </a:accent3>
      <a:accent4>
        <a:srgbClr val="9DA0A2"/>
      </a:accent4>
      <a:accent5>
        <a:srgbClr val="FDC321"/>
      </a:accent5>
      <a:accent6>
        <a:srgbClr val="033E60"/>
      </a:accent6>
      <a:hlink>
        <a:srgbClr val="428BCA"/>
      </a:hlink>
      <a:folHlink>
        <a:srgbClr val="428BC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Custom 4">
      <a:dk1>
        <a:sysClr val="windowText" lastClr="000000"/>
      </a:dk1>
      <a:lt1>
        <a:sysClr val="window" lastClr="FFFFFF"/>
      </a:lt1>
      <a:dk2>
        <a:srgbClr val="000000"/>
      </a:dk2>
      <a:lt2>
        <a:srgbClr val="D5D5D5"/>
      </a:lt2>
      <a:accent1>
        <a:srgbClr val="000048"/>
      </a:accent1>
      <a:accent2>
        <a:srgbClr val="000099"/>
      </a:accent2>
      <a:accent3>
        <a:srgbClr val="79AB03"/>
      </a:accent3>
      <a:accent4>
        <a:srgbClr val="9DA0A2"/>
      </a:accent4>
      <a:accent5>
        <a:srgbClr val="1C3F95"/>
      </a:accent5>
      <a:accent6>
        <a:srgbClr val="033E60"/>
      </a:accent6>
      <a:hlink>
        <a:srgbClr val="428BCA"/>
      </a:hlink>
      <a:folHlink>
        <a:srgbClr val="428BC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929</TotalTime>
  <Words>1939</Words>
  <Application>Microsoft Office PowerPoint</Application>
  <PresentationFormat>On-screen Show (16:9)</PresentationFormat>
  <Paragraphs>377</Paragraphs>
  <Slides>41</Slides>
  <Notes>17</Notes>
  <HiddenSlides>3</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41</vt:i4>
      </vt:variant>
    </vt:vector>
  </HeadingPairs>
  <TitlesOfParts>
    <vt:vector size="53" baseType="lpstr">
      <vt:lpstr>Arial</vt:lpstr>
      <vt:lpstr>Calibri</vt:lpstr>
      <vt:lpstr>Century Gothic</vt:lpstr>
      <vt:lpstr>Consolas</vt:lpstr>
      <vt:lpstr>Courier New</vt:lpstr>
      <vt:lpstr>Myriad Bold</vt:lpstr>
      <vt:lpstr>Segoe UI</vt:lpstr>
      <vt:lpstr>Segoe UI Light</vt:lpstr>
      <vt:lpstr>Wingdings</vt:lpstr>
      <vt:lpstr>Office Theme</vt:lpstr>
      <vt:lpstr>Office Theme</vt:lpstr>
      <vt:lpstr>Office Theme</vt:lpstr>
      <vt:lpstr>Developing Service Applications with Dexterity A No Nonsense Step-by-Step Guide</vt:lpstr>
      <vt:lpstr>Agenda</vt:lpstr>
      <vt:lpstr>David Musgrave</vt:lpstr>
      <vt:lpstr>PowerPoint Presentation</vt:lpstr>
      <vt:lpstr>PowerPoint Presentation</vt:lpstr>
      <vt:lpstr>Mariano Gomez</vt:lpstr>
      <vt:lpstr>PowerPoint Presentation</vt:lpstr>
      <vt:lpstr>PowerPoint Presentation</vt:lpstr>
      <vt:lpstr>Agenda</vt:lpstr>
      <vt:lpstr>Let’s get Started  Ask questions at the end </vt:lpstr>
      <vt:lpstr>SERVICE BASED ARCHITECTURE</vt:lpstr>
      <vt:lpstr>PowerPoint Presentation</vt:lpstr>
      <vt:lpstr>PowerPoint Presentation</vt:lpstr>
      <vt:lpstr>The Endpoint URI Structure</vt:lpstr>
      <vt:lpstr>Discover your URI</vt:lpstr>
      <vt:lpstr>Microsoft dexterity service patterns</vt:lpstr>
      <vt:lpstr>Wrapped window pattern</vt:lpstr>
      <vt:lpstr>Decoupled BUSINESS logic pattern</vt:lpstr>
      <vt:lpstr>STEPS TO CREATE SERVICE APPLICATIONS</vt:lpstr>
      <vt:lpstr>STEPS</vt:lpstr>
      <vt:lpstr>Service BASED ARCHITECTURE BEST PRACTICES</vt:lpstr>
      <vt:lpstr>WRAPPED WINDOW PATTERN</vt:lpstr>
      <vt:lpstr>Wrapped Windows </vt:lpstr>
      <vt:lpstr>Replacing Warning_Dialogs </vt:lpstr>
      <vt:lpstr>Ask Messages with Predetermined Action</vt:lpstr>
      <vt:lpstr>Ask Messages and Add On the Fly</vt:lpstr>
      <vt:lpstr>Return messages:  Failure vs. Warning </vt:lpstr>
      <vt:lpstr>Additional Trace Logging</vt:lpstr>
      <vt:lpstr>Service Procedures</vt:lpstr>
      <vt:lpstr>DECOUPLED BUSINESS LOGIC</vt:lpstr>
      <vt:lpstr>Decoupled BUSINESS LOGIC</vt:lpstr>
      <vt:lpstr>Decoupled BUSINESS LOGIC</vt:lpstr>
      <vt:lpstr>Decoupled BUSINESS LOGIC</vt:lpstr>
      <vt:lpstr>Decoupled BUSINESS LOGIC</vt:lpstr>
      <vt:lpstr>Links  Q &amp; A</vt:lpstr>
      <vt:lpstr>Links</vt:lpstr>
      <vt:lpstr>Contact Presenters  David Musgrave david@winthropdc.com @winthropdc  Mariano Gomez mariano@mekorma.com  @dgpblogster  </vt:lpstr>
      <vt:lpstr>PowerPoint Presentation</vt:lpstr>
      <vt:lpstr>HEADer TExt: Size 30pt</vt:lpstr>
      <vt:lpstr>Section title</vt:lpstr>
      <vt:lpstr>PowerPoint Presentation</vt:lpstr>
    </vt:vector>
  </TitlesOfParts>
  <Company>Jeff Creative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Jeffrey Plowman</dc:creator>
  <cp:lastModifiedBy>David Musgrave</cp:lastModifiedBy>
  <cp:revision>135</cp:revision>
  <dcterms:created xsi:type="dcterms:W3CDTF">2015-07-23T13:26:34Z</dcterms:created>
  <dcterms:modified xsi:type="dcterms:W3CDTF">2015-10-08T03:38:18Z</dcterms:modified>
</cp:coreProperties>
</file>